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63" r:id="rId5"/>
    <p:sldId id="260" r:id="rId6"/>
    <p:sldId id="261" r:id="rId7"/>
    <p:sldId id="266" r:id="rId8"/>
    <p:sldId id="270" r:id="rId9"/>
    <p:sldId id="279" r:id="rId10"/>
    <p:sldId id="280" r:id="rId11"/>
    <p:sldId id="281" r:id="rId12"/>
    <p:sldId id="282" r:id="rId13"/>
    <p:sldId id="284" r:id="rId14"/>
    <p:sldId id="272" r:id="rId15"/>
    <p:sldId id="275" r:id="rId16"/>
  </p:sldIdLst>
  <p:sldSz cx="18288000" cy="10287000"/>
  <p:notesSz cx="6858000" cy="9144000"/>
  <p:embeddedFontLst>
    <p:embeddedFont>
      <p:font typeface="Arimo" panose="020B0604020202020204" pitchFamily="34" charset="0"/>
      <p:regular r:id="rId18"/>
    </p:embeddedFont>
    <p:embeddedFont>
      <p:font typeface="Assistant" pitchFamily="2" charset="-79"/>
      <p:regular r:id="rId19"/>
      <p:bold r:id="rId20"/>
    </p:embeddedFont>
    <p:embeddedFont>
      <p:font typeface="Assistant Regular" pitchFamily="2" charset="-79"/>
      <p:regular r:id="rId21"/>
    </p:embeddedFont>
    <p:embeddedFont>
      <p:font typeface="Assistant Regular Bold" pitchFamily="2" charset="-79"/>
      <p:regular r:id="rId22"/>
      <p:bold r:id="rId23"/>
    </p:embeddedFont>
    <p:embeddedFont>
      <p:font typeface="Berkshire Swash" panose="02000505000000020003" pitchFamily="2" charset="0"/>
      <p:regular r:id="rId24"/>
    </p:embeddedFont>
    <p:embeddedFont>
      <p:font typeface="Calibri" panose="020F0502020204030204" pitchFamily="34" charset="0"/>
      <p:regular r:id="rId25"/>
      <p:bold r:id="rId26"/>
      <p:italic r:id="rId27"/>
      <p:boldItalic r:id="rId28"/>
    </p:embeddedFont>
    <p:embeddedFont>
      <p:font typeface="Open Sans" panose="020B060603050402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autoAdjust="0"/>
    <p:restoredTop sz="94696" autoAdjust="0"/>
  </p:normalViewPr>
  <p:slideViewPr>
    <p:cSldViewPr>
      <p:cViewPr varScale="1">
        <p:scale>
          <a:sx n="62" d="100"/>
          <a:sy n="62" d="100"/>
        </p:scale>
        <p:origin x="78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3DDD755-4201-6246-953B-59E9B88642DE}" type="datetimeFigureOut">
              <a:rPr lang="ar-SA" smtClean="0"/>
              <a:t>13 ربيع الثاني، 1443</a:t>
            </a:fld>
            <a:endParaRPr lang="ar-SA"/>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02C5D495-0603-1B46-8945-F7345D121CAD}" type="slidenum">
              <a:rPr lang="ar-SA" smtClean="0"/>
              <a:t>‹#›</a:t>
            </a:fld>
            <a:endParaRPr lang="ar-SA"/>
          </a:p>
        </p:txBody>
      </p:sp>
    </p:spTree>
    <p:extLst>
      <p:ext uri="{BB962C8B-B14F-4D97-AF65-F5344CB8AC3E}">
        <p14:creationId xmlns:p14="http://schemas.microsoft.com/office/powerpoint/2010/main" val="287863338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8</a:t>
            </a:fld>
            <a:endParaRPr lang="ar-SA"/>
          </a:p>
        </p:txBody>
      </p:sp>
    </p:spTree>
    <p:extLst>
      <p:ext uri="{BB962C8B-B14F-4D97-AF65-F5344CB8AC3E}">
        <p14:creationId xmlns:p14="http://schemas.microsoft.com/office/powerpoint/2010/main" val="3665424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9</a:t>
            </a:fld>
            <a:endParaRPr lang="ar-SA"/>
          </a:p>
        </p:txBody>
      </p:sp>
    </p:spTree>
    <p:extLst>
      <p:ext uri="{BB962C8B-B14F-4D97-AF65-F5344CB8AC3E}">
        <p14:creationId xmlns:p14="http://schemas.microsoft.com/office/powerpoint/2010/main" val="2547739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10</a:t>
            </a:fld>
            <a:endParaRPr lang="ar-SA"/>
          </a:p>
        </p:txBody>
      </p:sp>
    </p:spTree>
    <p:extLst>
      <p:ext uri="{BB962C8B-B14F-4D97-AF65-F5344CB8AC3E}">
        <p14:creationId xmlns:p14="http://schemas.microsoft.com/office/powerpoint/2010/main" val="3727981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11</a:t>
            </a:fld>
            <a:endParaRPr lang="ar-SA"/>
          </a:p>
        </p:txBody>
      </p:sp>
    </p:spTree>
    <p:extLst>
      <p:ext uri="{BB962C8B-B14F-4D97-AF65-F5344CB8AC3E}">
        <p14:creationId xmlns:p14="http://schemas.microsoft.com/office/powerpoint/2010/main" val="3103678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12</a:t>
            </a:fld>
            <a:endParaRPr lang="ar-SA"/>
          </a:p>
        </p:txBody>
      </p:sp>
    </p:spTree>
    <p:extLst>
      <p:ext uri="{BB962C8B-B14F-4D97-AF65-F5344CB8AC3E}">
        <p14:creationId xmlns:p14="http://schemas.microsoft.com/office/powerpoint/2010/main" val="2999894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13</a:t>
            </a:fld>
            <a:endParaRPr lang="ar-SA"/>
          </a:p>
        </p:txBody>
      </p:sp>
    </p:spTree>
    <p:extLst>
      <p:ext uri="{BB962C8B-B14F-4D97-AF65-F5344CB8AC3E}">
        <p14:creationId xmlns:p14="http://schemas.microsoft.com/office/powerpoint/2010/main" val="2717833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1.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8.jpeg"/><Relationship Id="rId4" Type="http://schemas.openxmlformats.org/officeDocument/2006/relationships/image" Target="../media/image6.svg"/><Relationship Id="rId9"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1E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80614" y="4405765"/>
            <a:ext cx="1308885" cy="73773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08273" y="4028450"/>
            <a:ext cx="1040854" cy="149236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948325" y="163092"/>
            <a:ext cx="603720" cy="865608"/>
          </a:xfrm>
          <a:prstGeom prst="rect">
            <a:avLst/>
          </a:prstGeom>
        </p:spPr>
      </p:pic>
      <p:grpSp>
        <p:nvGrpSpPr>
          <p:cNvPr id="5" name="Group 5"/>
          <p:cNvGrpSpPr/>
          <p:nvPr/>
        </p:nvGrpSpPr>
        <p:grpSpPr>
          <a:xfrm>
            <a:off x="761171" y="2891713"/>
            <a:ext cx="187680" cy="18768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7" name="Group 7"/>
          <p:cNvGrpSpPr/>
          <p:nvPr/>
        </p:nvGrpSpPr>
        <p:grpSpPr>
          <a:xfrm>
            <a:off x="17383222" y="3716387"/>
            <a:ext cx="187680" cy="18768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9" name="Group 9"/>
          <p:cNvGrpSpPr/>
          <p:nvPr/>
        </p:nvGrpSpPr>
        <p:grpSpPr>
          <a:xfrm>
            <a:off x="4021793" y="8220199"/>
            <a:ext cx="187680" cy="18768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1" name="Group 11"/>
          <p:cNvGrpSpPr/>
          <p:nvPr/>
        </p:nvGrpSpPr>
        <p:grpSpPr>
          <a:xfrm>
            <a:off x="13668188" y="6020105"/>
            <a:ext cx="187680" cy="18768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209741" y="8600983"/>
            <a:ext cx="458447" cy="657317"/>
          </a:xfrm>
          <a:prstGeom prst="rect">
            <a:avLst/>
          </a:prstGeom>
        </p:spPr>
      </p:pic>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119678">
            <a:off x="5625842" y="9197784"/>
            <a:ext cx="938601" cy="529029"/>
          </a:xfrm>
          <a:prstGeom prst="rect">
            <a:avLst/>
          </a:prstGeom>
        </p:spPr>
      </p:pic>
      <p:grpSp>
        <p:nvGrpSpPr>
          <p:cNvPr id="18" name="Group 18"/>
          <p:cNvGrpSpPr/>
          <p:nvPr/>
        </p:nvGrpSpPr>
        <p:grpSpPr>
          <a:xfrm>
            <a:off x="4321035" y="2821430"/>
            <a:ext cx="9087104" cy="5586449"/>
            <a:chOff x="0" y="0"/>
            <a:chExt cx="12116139" cy="7448599"/>
          </a:xfrm>
        </p:grpSpPr>
        <p:sp>
          <p:nvSpPr>
            <p:cNvPr id="19" name="TextBox 19"/>
            <p:cNvSpPr txBox="1"/>
            <p:nvPr/>
          </p:nvSpPr>
          <p:spPr>
            <a:xfrm>
              <a:off x="0" y="95250"/>
              <a:ext cx="12116139" cy="5182291"/>
            </a:xfrm>
            <a:prstGeom prst="rect">
              <a:avLst/>
            </a:prstGeom>
          </p:spPr>
          <p:txBody>
            <a:bodyPr lIns="0" tIns="0" rIns="0" bIns="0" rtlCol="0" anchor="t">
              <a:spAutoFit/>
            </a:bodyPr>
            <a:lstStyle/>
            <a:p>
              <a:pPr algn="ctr">
                <a:lnSpc>
                  <a:spcPts val="10117"/>
                </a:lnSpc>
              </a:pPr>
              <a:r>
                <a:rPr lang="en-US" sz="9197" spc="275">
                  <a:solidFill>
                    <a:srgbClr val="F54A7E"/>
                  </a:solidFill>
                  <a:latin typeface="Berkshire Swash Bold"/>
                </a:rPr>
                <a:t>Top 10000 Popular Movies</a:t>
              </a:r>
            </a:p>
            <a:p>
              <a:pPr algn="ctr">
                <a:lnSpc>
                  <a:spcPts val="10117"/>
                </a:lnSpc>
              </a:pPr>
              <a:endParaRPr lang="en-US" sz="9197" spc="275">
                <a:solidFill>
                  <a:srgbClr val="F54A7E"/>
                </a:solidFill>
                <a:latin typeface="Berkshire Swash Bold"/>
              </a:endParaRPr>
            </a:p>
          </p:txBody>
        </p:sp>
        <p:sp>
          <p:nvSpPr>
            <p:cNvPr id="20" name="TextBox 20"/>
            <p:cNvSpPr txBox="1"/>
            <p:nvPr/>
          </p:nvSpPr>
          <p:spPr>
            <a:xfrm>
              <a:off x="0" y="5784524"/>
              <a:ext cx="12116139" cy="1664075"/>
            </a:xfrm>
            <a:prstGeom prst="rect">
              <a:avLst/>
            </a:prstGeom>
          </p:spPr>
          <p:txBody>
            <a:bodyPr lIns="0" tIns="0" rIns="0" bIns="0" rtlCol="0" anchor="t">
              <a:spAutoFit/>
            </a:bodyPr>
            <a:lstStyle/>
            <a:p>
              <a:pPr algn="ctr">
                <a:lnSpc>
                  <a:spcPts val="5076"/>
                </a:lnSpc>
              </a:pPr>
              <a:r>
                <a:rPr lang="en-US" sz="3626" u="sng">
                  <a:solidFill>
                    <a:srgbClr val="FFFFFF"/>
                  </a:solidFill>
                  <a:latin typeface="Assistant Regular Bold"/>
                </a:rPr>
                <a:t>Shaima alzahrani </a:t>
              </a:r>
            </a:p>
            <a:p>
              <a:pPr algn="ctr">
                <a:lnSpc>
                  <a:spcPts val="5076"/>
                </a:lnSpc>
              </a:pPr>
              <a:r>
                <a:rPr lang="en-US" sz="3626" u="sng">
                  <a:solidFill>
                    <a:srgbClr val="FFFFFF"/>
                  </a:solidFill>
                  <a:latin typeface="Assistant Regular Bold"/>
                </a:rPr>
                <a:t>T5 data science bootcamp</a:t>
              </a:r>
            </a:p>
          </p:txBody>
        </p:sp>
      </p:grpSp>
      <p:pic>
        <p:nvPicPr>
          <p:cNvPr id="24" name="Picture 2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95954" y="6162799"/>
            <a:ext cx="3531247" cy="4114800"/>
          </a:xfrm>
          <a:prstGeom prst="rect">
            <a:avLst/>
          </a:prstGeom>
        </p:spPr>
      </p:pic>
      <p:sp>
        <p:nvSpPr>
          <p:cNvPr id="25" name="TextBox 25"/>
          <p:cNvSpPr txBox="1"/>
          <p:nvPr/>
        </p:nvSpPr>
        <p:spPr>
          <a:xfrm>
            <a:off x="3580677" y="1798476"/>
            <a:ext cx="10274773" cy="877570"/>
          </a:xfrm>
          <a:prstGeom prst="rect">
            <a:avLst/>
          </a:prstGeom>
        </p:spPr>
        <p:txBody>
          <a:bodyPr lIns="0" tIns="0" rIns="0" bIns="0" rtlCol="0" anchor="t">
            <a:spAutoFit/>
          </a:bodyPr>
          <a:lstStyle/>
          <a:p>
            <a:pPr algn="ctr">
              <a:lnSpc>
                <a:spcPts val="7279"/>
              </a:lnSpc>
            </a:pPr>
            <a:r>
              <a:rPr lang="en-US" sz="5199" dirty="0">
                <a:solidFill>
                  <a:srgbClr val="FFFFFF"/>
                </a:solidFill>
                <a:latin typeface="Open Sans"/>
              </a:rPr>
              <a:t>SDAIA ACADEMY </a:t>
            </a:r>
          </a:p>
        </p:txBody>
      </p:sp>
      <p:pic>
        <p:nvPicPr>
          <p:cNvPr id="17" name="صورة 16">
            <a:extLst>
              <a:ext uri="{FF2B5EF4-FFF2-40B4-BE49-F238E27FC236}">
                <a16:creationId xmlns:a16="http://schemas.microsoft.com/office/drawing/2014/main" id="{B5AF73A4-2C54-8B41-9039-A376A6DF9883}"/>
              </a:ext>
            </a:extLst>
          </p:cNvPr>
          <p:cNvPicPr>
            <a:picLocks noChangeAspect="1"/>
          </p:cNvPicPr>
          <p:nvPr/>
        </p:nvPicPr>
        <p:blipFill>
          <a:blip r:embed="rId8"/>
          <a:stretch>
            <a:fillRect/>
          </a:stretch>
        </p:blipFill>
        <p:spPr>
          <a:xfrm>
            <a:off x="4876800" y="1245205"/>
            <a:ext cx="1181271" cy="129166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0" name="TextBox 10"/>
          <p:cNvSpPr txBox="1"/>
          <p:nvPr/>
        </p:nvSpPr>
        <p:spPr>
          <a:xfrm>
            <a:off x="5105400" y="359032"/>
            <a:ext cx="11488340" cy="2612767"/>
          </a:xfrm>
          <a:prstGeom prst="rect">
            <a:avLst/>
          </a:prstGeom>
        </p:spPr>
        <p:txBody>
          <a:bodyPr wrap="square" lIns="0" tIns="0" rIns="0" bIns="0" rtlCol="0" anchor="t">
            <a:spAutoFit/>
          </a:bodyPr>
          <a:lstStyle/>
          <a:p>
            <a:pPr algn="ctr">
              <a:lnSpc>
                <a:spcPts val="10560"/>
              </a:lnSpc>
            </a:pPr>
            <a:r>
              <a:rPr lang="en-US" sz="7200" dirty="0">
                <a:solidFill>
                  <a:srgbClr val="0C1E2C"/>
                </a:solidFill>
                <a:latin typeface="Berkshire Swash"/>
              </a:rPr>
              <a:t>What the top 10 movies with maximum vote average?</a:t>
            </a:r>
          </a:p>
        </p:txBody>
      </p:sp>
      <p:pic>
        <p:nvPicPr>
          <p:cNvPr id="15" name="Picture 24">
            <a:extLst>
              <a:ext uri="{FF2B5EF4-FFF2-40B4-BE49-F238E27FC236}">
                <a16:creationId xmlns:a16="http://schemas.microsoft.com/office/drawing/2014/main" id="{E6B6C3CB-C5EE-7A42-99EC-525C30F7C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413" y="6170971"/>
            <a:ext cx="3531247" cy="4114800"/>
          </a:xfrm>
          <a:prstGeom prst="rect">
            <a:avLst/>
          </a:prstGeom>
        </p:spPr>
      </p:pic>
      <p:pic>
        <p:nvPicPr>
          <p:cNvPr id="20" name="Picture 5">
            <a:extLst>
              <a:ext uri="{FF2B5EF4-FFF2-40B4-BE49-F238E27FC236}">
                <a16:creationId xmlns:a16="http://schemas.microsoft.com/office/drawing/2014/main" id="{0D121BD5-97B6-BA43-AC6B-BD97BD6BD9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00036" y="4728288"/>
            <a:ext cx="841122" cy="1205993"/>
          </a:xfrm>
          <a:prstGeom prst="rect">
            <a:avLst/>
          </a:prstGeom>
        </p:spPr>
      </p:pic>
      <p:pic>
        <p:nvPicPr>
          <p:cNvPr id="21" name="Picture 22">
            <a:extLst>
              <a:ext uri="{FF2B5EF4-FFF2-40B4-BE49-F238E27FC236}">
                <a16:creationId xmlns:a16="http://schemas.microsoft.com/office/drawing/2014/main" id="{80940222-0054-2441-B8F1-8FDAFA1A92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095752">
            <a:off x="3631968" y="8078420"/>
            <a:ext cx="2108473" cy="1188412"/>
          </a:xfrm>
          <a:prstGeom prst="rect">
            <a:avLst/>
          </a:prstGeom>
        </p:spPr>
      </p:pic>
      <p:grpSp>
        <p:nvGrpSpPr>
          <p:cNvPr id="22" name="Group 9">
            <a:extLst>
              <a:ext uri="{FF2B5EF4-FFF2-40B4-BE49-F238E27FC236}">
                <a16:creationId xmlns:a16="http://schemas.microsoft.com/office/drawing/2014/main" id="{289815E5-C919-FE47-8383-FFD748FE68D3}"/>
              </a:ext>
            </a:extLst>
          </p:cNvPr>
          <p:cNvGrpSpPr/>
          <p:nvPr/>
        </p:nvGrpSpPr>
        <p:grpSpPr>
          <a:xfrm>
            <a:off x="609600" y="5254321"/>
            <a:ext cx="180541" cy="180541"/>
            <a:chOff x="0" y="0"/>
            <a:chExt cx="6350000" cy="6350000"/>
          </a:xfrm>
        </p:grpSpPr>
        <p:sp>
          <p:nvSpPr>
            <p:cNvPr id="23" name="Freeform 10">
              <a:extLst>
                <a:ext uri="{FF2B5EF4-FFF2-40B4-BE49-F238E27FC236}">
                  <a16:creationId xmlns:a16="http://schemas.microsoft.com/office/drawing/2014/main" id="{3D26A810-C76A-4C43-ABFC-D054843790D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26" name="Group 9">
            <a:extLst>
              <a:ext uri="{FF2B5EF4-FFF2-40B4-BE49-F238E27FC236}">
                <a16:creationId xmlns:a16="http://schemas.microsoft.com/office/drawing/2014/main" id="{471E6341-EFBA-C148-8A49-6AAA94FEBE45}"/>
              </a:ext>
            </a:extLst>
          </p:cNvPr>
          <p:cNvGrpSpPr/>
          <p:nvPr/>
        </p:nvGrpSpPr>
        <p:grpSpPr>
          <a:xfrm>
            <a:off x="4478156" y="9486900"/>
            <a:ext cx="180541" cy="180541"/>
            <a:chOff x="0" y="0"/>
            <a:chExt cx="6350000" cy="6350000"/>
          </a:xfrm>
        </p:grpSpPr>
        <p:sp>
          <p:nvSpPr>
            <p:cNvPr id="27" name="Freeform 10">
              <a:extLst>
                <a:ext uri="{FF2B5EF4-FFF2-40B4-BE49-F238E27FC236}">
                  <a16:creationId xmlns:a16="http://schemas.microsoft.com/office/drawing/2014/main" id="{A285D819-4187-B244-8799-7355A6D2B29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4" name="صورة 3" descr="صورة تحتوي على منضدة&#10;&#10;تم إنشاء الوصف تلقائياً">
            <a:extLst>
              <a:ext uri="{FF2B5EF4-FFF2-40B4-BE49-F238E27FC236}">
                <a16:creationId xmlns:a16="http://schemas.microsoft.com/office/drawing/2014/main" id="{480EF892-66C3-F943-BB79-FFAFC65DCB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72870" y="3416195"/>
            <a:ext cx="8153400" cy="6160975"/>
          </a:xfrm>
          <a:prstGeom prst="rect">
            <a:avLst/>
          </a:prstGeom>
        </p:spPr>
      </p:pic>
    </p:spTree>
    <p:extLst>
      <p:ext uri="{BB962C8B-B14F-4D97-AF65-F5344CB8AC3E}">
        <p14:creationId xmlns:p14="http://schemas.microsoft.com/office/powerpoint/2010/main" val="1523421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0" name="TextBox 10"/>
          <p:cNvSpPr txBox="1"/>
          <p:nvPr/>
        </p:nvSpPr>
        <p:spPr>
          <a:xfrm>
            <a:off x="383776" y="469707"/>
            <a:ext cx="8533997" cy="2612767"/>
          </a:xfrm>
          <a:prstGeom prst="rect">
            <a:avLst/>
          </a:prstGeom>
        </p:spPr>
        <p:txBody>
          <a:bodyPr wrap="square" lIns="0" tIns="0" rIns="0" bIns="0" rtlCol="0" anchor="t">
            <a:spAutoFit/>
          </a:bodyPr>
          <a:lstStyle/>
          <a:p>
            <a:pPr algn="ctr">
              <a:lnSpc>
                <a:spcPts val="10560"/>
              </a:lnSpc>
            </a:pPr>
            <a:r>
              <a:rPr lang="en-US" sz="4400" dirty="0">
                <a:solidFill>
                  <a:srgbClr val="0C1E2C"/>
                </a:solidFill>
                <a:latin typeface="Berkshire Swash"/>
              </a:rPr>
              <a:t>Analysis of the revenue trend over the decades?</a:t>
            </a:r>
          </a:p>
        </p:txBody>
      </p:sp>
      <p:pic>
        <p:nvPicPr>
          <p:cNvPr id="5" name="صورة 4">
            <a:extLst>
              <a:ext uri="{FF2B5EF4-FFF2-40B4-BE49-F238E27FC236}">
                <a16:creationId xmlns:a16="http://schemas.microsoft.com/office/drawing/2014/main" id="{E28E8A5F-5B52-F448-98AF-03AD2DA81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776" y="3465986"/>
            <a:ext cx="8318500" cy="5334000"/>
          </a:xfrm>
          <a:prstGeom prst="rect">
            <a:avLst/>
          </a:prstGeom>
        </p:spPr>
      </p:pic>
      <p:sp>
        <p:nvSpPr>
          <p:cNvPr id="16" name="TextBox 10">
            <a:extLst>
              <a:ext uri="{FF2B5EF4-FFF2-40B4-BE49-F238E27FC236}">
                <a16:creationId xmlns:a16="http://schemas.microsoft.com/office/drawing/2014/main" id="{642BBFC6-FCB1-9145-A4E8-C8348CFF14DD}"/>
              </a:ext>
            </a:extLst>
          </p:cNvPr>
          <p:cNvSpPr txBox="1"/>
          <p:nvPr/>
        </p:nvSpPr>
        <p:spPr>
          <a:xfrm>
            <a:off x="9232704" y="498947"/>
            <a:ext cx="9583340" cy="2534796"/>
          </a:xfrm>
          <a:prstGeom prst="rect">
            <a:avLst/>
          </a:prstGeom>
        </p:spPr>
        <p:txBody>
          <a:bodyPr wrap="square" lIns="0" tIns="0" rIns="0" bIns="0" rtlCol="0" anchor="t">
            <a:spAutoFit/>
          </a:bodyPr>
          <a:lstStyle/>
          <a:p>
            <a:pPr algn="ctr">
              <a:lnSpc>
                <a:spcPts val="10560"/>
              </a:lnSpc>
            </a:pPr>
            <a:r>
              <a:rPr lang="en-US" sz="4800" dirty="0">
                <a:solidFill>
                  <a:srgbClr val="0C1E2C"/>
                </a:solidFill>
                <a:latin typeface="Berkshire Swash"/>
              </a:rPr>
              <a:t>Analysis of the trend of movie’s runtime?</a:t>
            </a:r>
          </a:p>
        </p:txBody>
      </p:sp>
      <p:pic>
        <p:nvPicPr>
          <p:cNvPr id="17" name="صورة 16">
            <a:extLst>
              <a:ext uri="{FF2B5EF4-FFF2-40B4-BE49-F238E27FC236}">
                <a16:creationId xmlns:a16="http://schemas.microsoft.com/office/drawing/2014/main" id="{62310A69-27CC-084F-92AC-C44B3DA07D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4524" y="3465986"/>
            <a:ext cx="7759700" cy="5334000"/>
          </a:xfrm>
          <a:prstGeom prst="rect">
            <a:avLst/>
          </a:prstGeom>
        </p:spPr>
      </p:pic>
    </p:spTree>
    <p:extLst>
      <p:ext uri="{BB962C8B-B14F-4D97-AF65-F5344CB8AC3E}">
        <p14:creationId xmlns:p14="http://schemas.microsoft.com/office/powerpoint/2010/main" val="2777815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pic>
        <p:nvPicPr>
          <p:cNvPr id="6" name="صورة 5">
            <a:extLst>
              <a:ext uri="{FF2B5EF4-FFF2-40B4-BE49-F238E27FC236}">
                <a16:creationId xmlns:a16="http://schemas.microsoft.com/office/drawing/2014/main" id="{51CD06A4-460C-264F-94CD-8AEE3E7E2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4424980"/>
            <a:ext cx="7294187" cy="5464888"/>
          </a:xfrm>
          <a:prstGeom prst="rect">
            <a:avLst/>
          </a:prstGeom>
        </p:spPr>
      </p:pic>
      <p:pic>
        <p:nvPicPr>
          <p:cNvPr id="8" name="صورة 7">
            <a:extLst>
              <a:ext uri="{FF2B5EF4-FFF2-40B4-BE49-F238E27FC236}">
                <a16:creationId xmlns:a16="http://schemas.microsoft.com/office/drawing/2014/main" id="{9A6E0E7A-B83A-F646-9423-186572996DB6}"/>
              </a:ext>
            </a:extLst>
          </p:cNvPr>
          <p:cNvPicPr>
            <a:picLocks noChangeAspect="1"/>
          </p:cNvPicPr>
          <p:nvPr/>
        </p:nvPicPr>
        <p:blipFill rotWithShape="1">
          <a:blip r:embed="rId4">
            <a:extLst>
              <a:ext uri="{28A0092B-C50C-407E-A947-70E740481C1C}">
                <a14:useLocalDpi xmlns:a14="http://schemas.microsoft.com/office/drawing/2010/main" val="0"/>
              </a:ext>
            </a:extLst>
          </a:blip>
          <a:srcRect t="5190"/>
          <a:stretch/>
        </p:blipFill>
        <p:spPr>
          <a:xfrm>
            <a:off x="10280667" y="4424979"/>
            <a:ext cx="7397734" cy="5464889"/>
          </a:xfrm>
          <a:prstGeom prst="rect">
            <a:avLst/>
          </a:prstGeom>
        </p:spPr>
      </p:pic>
      <p:sp>
        <p:nvSpPr>
          <p:cNvPr id="19" name="TextBox 10">
            <a:extLst>
              <a:ext uri="{FF2B5EF4-FFF2-40B4-BE49-F238E27FC236}">
                <a16:creationId xmlns:a16="http://schemas.microsoft.com/office/drawing/2014/main" id="{8CFBC6DA-D769-224D-B1C4-D4C71EB71A53}"/>
              </a:ext>
            </a:extLst>
          </p:cNvPr>
          <p:cNvSpPr txBox="1"/>
          <p:nvPr/>
        </p:nvSpPr>
        <p:spPr>
          <a:xfrm>
            <a:off x="4076700" y="16132"/>
            <a:ext cx="10134600" cy="2554289"/>
          </a:xfrm>
          <a:prstGeom prst="rect">
            <a:avLst/>
          </a:prstGeom>
        </p:spPr>
        <p:txBody>
          <a:bodyPr wrap="square" lIns="0" tIns="0" rIns="0" bIns="0" rtlCol="0" anchor="t">
            <a:spAutoFit/>
          </a:bodyPr>
          <a:lstStyle/>
          <a:p>
            <a:pPr algn="ctr">
              <a:lnSpc>
                <a:spcPts val="10560"/>
              </a:lnSpc>
            </a:pPr>
            <a:r>
              <a:rPr lang="en-US" sz="6000" dirty="0">
                <a:solidFill>
                  <a:srgbClr val="0C1E2C"/>
                </a:solidFill>
                <a:latin typeface="Berkshire Swash"/>
              </a:rPr>
              <a:t>Are specific genres associated with higher revenues?</a:t>
            </a:r>
          </a:p>
        </p:txBody>
      </p:sp>
      <p:sp>
        <p:nvSpPr>
          <p:cNvPr id="12" name="مربع نص 11">
            <a:extLst>
              <a:ext uri="{FF2B5EF4-FFF2-40B4-BE49-F238E27FC236}">
                <a16:creationId xmlns:a16="http://schemas.microsoft.com/office/drawing/2014/main" id="{1859814B-107A-C644-B37C-BAE978E35650}"/>
              </a:ext>
            </a:extLst>
          </p:cNvPr>
          <p:cNvSpPr txBox="1"/>
          <p:nvPr/>
        </p:nvSpPr>
        <p:spPr>
          <a:xfrm>
            <a:off x="359986" y="3120288"/>
            <a:ext cx="7543800" cy="1384995"/>
          </a:xfrm>
          <a:prstGeom prst="rect">
            <a:avLst/>
          </a:prstGeom>
          <a:noFill/>
        </p:spPr>
        <p:txBody>
          <a:bodyPr wrap="square" rtlCol="1">
            <a:spAutoFit/>
          </a:bodyPr>
          <a:lstStyle/>
          <a:p>
            <a:pPr algn="ctr"/>
            <a:r>
              <a:rPr lang="en-US" sz="2800" dirty="0"/>
              <a:t>Movies that make less revenue are Dramas, Comedies, and Thrillers.</a:t>
            </a:r>
          </a:p>
          <a:p>
            <a:pPr algn="ctr"/>
            <a:endParaRPr lang="ar-SA" sz="2800" dirty="0"/>
          </a:p>
        </p:txBody>
      </p:sp>
      <p:sp>
        <p:nvSpPr>
          <p:cNvPr id="13" name="مربع نص 12">
            <a:extLst>
              <a:ext uri="{FF2B5EF4-FFF2-40B4-BE49-F238E27FC236}">
                <a16:creationId xmlns:a16="http://schemas.microsoft.com/office/drawing/2014/main" id="{4C69B1B4-AF61-7744-8B4F-2ADA273E783A}"/>
              </a:ext>
            </a:extLst>
          </p:cNvPr>
          <p:cNvSpPr txBox="1"/>
          <p:nvPr/>
        </p:nvSpPr>
        <p:spPr>
          <a:xfrm>
            <a:off x="9728357" y="3120288"/>
            <a:ext cx="8174257" cy="1384995"/>
          </a:xfrm>
          <a:prstGeom prst="rect">
            <a:avLst/>
          </a:prstGeom>
          <a:noFill/>
        </p:spPr>
        <p:txBody>
          <a:bodyPr wrap="square" rtlCol="1">
            <a:spAutoFit/>
          </a:bodyPr>
          <a:lstStyle/>
          <a:p>
            <a:pPr algn="ctr"/>
            <a:r>
              <a:rPr lang="en-US" sz="2800" dirty="0"/>
              <a:t>The top 100 revenue producing movies are Adventure, Action, and Fantasy.</a:t>
            </a:r>
          </a:p>
          <a:p>
            <a:pPr algn="ctr"/>
            <a:endParaRPr lang="ar-SA" sz="2800" dirty="0"/>
          </a:p>
        </p:txBody>
      </p:sp>
    </p:spTree>
    <p:extLst>
      <p:ext uri="{BB962C8B-B14F-4D97-AF65-F5344CB8AC3E}">
        <p14:creationId xmlns:p14="http://schemas.microsoft.com/office/powerpoint/2010/main" val="962237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pSp>
        <p:nvGrpSpPr>
          <p:cNvPr id="7" name="Group 22">
            <a:extLst>
              <a:ext uri="{FF2B5EF4-FFF2-40B4-BE49-F238E27FC236}">
                <a16:creationId xmlns:a16="http://schemas.microsoft.com/office/drawing/2014/main" id="{DCEF3D0A-2DC4-F44B-8872-FC991E59D2D7}"/>
              </a:ext>
            </a:extLst>
          </p:cNvPr>
          <p:cNvGrpSpPr/>
          <p:nvPr/>
        </p:nvGrpSpPr>
        <p:grpSpPr>
          <a:xfrm>
            <a:off x="1279492" y="5270365"/>
            <a:ext cx="6863987" cy="3350221"/>
            <a:chOff x="0" y="0"/>
            <a:chExt cx="6836818" cy="2875454"/>
          </a:xfrm>
        </p:grpSpPr>
        <p:sp>
          <p:nvSpPr>
            <p:cNvPr id="9" name="Freeform 23">
              <a:extLst>
                <a:ext uri="{FF2B5EF4-FFF2-40B4-BE49-F238E27FC236}">
                  <a16:creationId xmlns:a16="http://schemas.microsoft.com/office/drawing/2014/main" id="{BF21CD0B-F44E-1C40-B580-D5ADA32ACBF6}"/>
                </a:ext>
              </a:extLst>
            </p:cNvPr>
            <p:cNvSpPr/>
            <p:nvPr/>
          </p:nvSpPr>
          <p:spPr>
            <a:xfrm>
              <a:off x="31750" y="31750"/>
              <a:ext cx="6773318" cy="2811954"/>
            </a:xfrm>
            <a:custGeom>
              <a:avLst/>
              <a:gdLst/>
              <a:ahLst/>
              <a:cxnLst/>
              <a:rect l="l" t="t" r="r" b="b"/>
              <a:pathLst>
                <a:path w="6773318" h="2811954">
                  <a:moveTo>
                    <a:pt x="6680609" y="2811954"/>
                  </a:moveTo>
                  <a:lnTo>
                    <a:pt x="92710" y="2811954"/>
                  </a:lnTo>
                  <a:cubicBezTo>
                    <a:pt x="41910" y="2811954"/>
                    <a:pt x="0" y="2770044"/>
                    <a:pt x="0" y="2719244"/>
                  </a:cubicBezTo>
                  <a:lnTo>
                    <a:pt x="0" y="92710"/>
                  </a:lnTo>
                  <a:cubicBezTo>
                    <a:pt x="0" y="41910"/>
                    <a:pt x="41910" y="0"/>
                    <a:pt x="92710" y="0"/>
                  </a:cubicBezTo>
                  <a:lnTo>
                    <a:pt x="6679339" y="0"/>
                  </a:lnTo>
                  <a:cubicBezTo>
                    <a:pt x="6730139" y="0"/>
                    <a:pt x="6772049" y="41910"/>
                    <a:pt x="6772049" y="92710"/>
                  </a:cubicBezTo>
                  <a:lnTo>
                    <a:pt x="6772049" y="2717974"/>
                  </a:lnTo>
                  <a:cubicBezTo>
                    <a:pt x="6773318" y="2770044"/>
                    <a:pt x="6731409" y="2811954"/>
                    <a:pt x="6680609" y="2811954"/>
                  </a:cubicBezTo>
                  <a:close/>
                </a:path>
              </a:pathLst>
            </a:custGeom>
            <a:solidFill>
              <a:srgbClr val="FDFFD1"/>
            </a:solidFill>
          </p:spPr>
          <p:txBody>
            <a:bodyPr/>
            <a:lstStyle/>
            <a:p>
              <a:pPr marL="285750" indent="-285750">
                <a:buFont typeface="Arial" panose="020B0604020202020204" pitchFamily="34" charset="0"/>
                <a:buChar char="•"/>
              </a:pPr>
              <a:endParaRPr lang="ar-SA" sz="2400" dirty="0"/>
            </a:p>
          </p:txBody>
        </p:sp>
        <p:sp>
          <p:nvSpPr>
            <p:cNvPr id="10" name="Freeform 24">
              <a:extLst>
                <a:ext uri="{FF2B5EF4-FFF2-40B4-BE49-F238E27FC236}">
                  <a16:creationId xmlns:a16="http://schemas.microsoft.com/office/drawing/2014/main" id="{60BB5587-9F5D-6740-BD95-3DA7767A2DDC}"/>
                </a:ext>
              </a:extLst>
            </p:cNvPr>
            <p:cNvSpPr/>
            <p:nvPr/>
          </p:nvSpPr>
          <p:spPr>
            <a:xfrm>
              <a:off x="0" y="0"/>
              <a:ext cx="6836818" cy="2875454"/>
            </a:xfrm>
            <a:custGeom>
              <a:avLst/>
              <a:gdLst/>
              <a:ahLst/>
              <a:cxnLst/>
              <a:rect l="l" t="t" r="r" b="b"/>
              <a:pathLst>
                <a:path w="6836818" h="2875454">
                  <a:moveTo>
                    <a:pt x="6712359" y="59690"/>
                  </a:moveTo>
                  <a:cubicBezTo>
                    <a:pt x="6747918" y="59690"/>
                    <a:pt x="6777128" y="88900"/>
                    <a:pt x="6777128" y="124460"/>
                  </a:cubicBezTo>
                  <a:lnTo>
                    <a:pt x="6777128" y="2750994"/>
                  </a:lnTo>
                  <a:cubicBezTo>
                    <a:pt x="6777128" y="2786554"/>
                    <a:pt x="6747918" y="2815764"/>
                    <a:pt x="6712359" y="2815764"/>
                  </a:cubicBezTo>
                  <a:lnTo>
                    <a:pt x="124460" y="2815764"/>
                  </a:lnTo>
                  <a:cubicBezTo>
                    <a:pt x="88900" y="2815764"/>
                    <a:pt x="59690" y="2786554"/>
                    <a:pt x="59690" y="2750994"/>
                  </a:cubicBezTo>
                  <a:lnTo>
                    <a:pt x="59690" y="124460"/>
                  </a:lnTo>
                  <a:cubicBezTo>
                    <a:pt x="59690" y="88900"/>
                    <a:pt x="88900" y="59690"/>
                    <a:pt x="124460" y="59690"/>
                  </a:cubicBezTo>
                  <a:lnTo>
                    <a:pt x="6712359" y="59690"/>
                  </a:lnTo>
                  <a:moveTo>
                    <a:pt x="6712359" y="0"/>
                  </a:moveTo>
                  <a:lnTo>
                    <a:pt x="124460" y="0"/>
                  </a:lnTo>
                  <a:cubicBezTo>
                    <a:pt x="55880" y="0"/>
                    <a:pt x="0" y="55880"/>
                    <a:pt x="0" y="124460"/>
                  </a:cubicBezTo>
                  <a:lnTo>
                    <a:pt x="0" y="2750994"/>
                  </a:lnTo>
                  <a:cubicBezTo>
                    <a:pt x="0" y="2819574"/>
                    <a:pt x="55880" y="2875454"/>
                    <a:pt x="124460" y="2875454"/>
                  </a:cubicBezTo>
                  <a:lnTo>
                    <a:pt x="6712359" y="2875454"/>
                  </a:lnTo>
                  <a:cubicBezTo>
                    <a:pt x="6780939" y="2875454"/>
                    <a:pt x="6836818" y="2819574"/>
                    <a:pt x="6836818" y="2750994"/>
                  </a:cubicBezTo>
                  <a:lnTo>
                    <a:pt x="6836818" y="124460"/>
                  </a:lnTo>
                  <a:cubicBezTo>
                    <a:pt x="6836818" y="55880"/>
                    <a:pt x="6780939" y="0"/>
                    <a:pt x="6712359" y="0"/>
                  </a:cubicBezTo>
                  <a:close/>
                </a:path>
              </a:pathLst>
            </a:custGeom>
            <a:solidFill>
              <a:srgbClr val="0C1E2C"/>
            </a:solidFill>
          </p:spPr>
        </p:sp>
      </p:grpSp>
      <p:sp>
        <p:nvSpPr>
          <p:cNvPr id="11" name="TextBox 3">
            <a:extLst>
              <a:ext uri="{FF2B5EF4-FFF2-40B4-BE49-F238E27FC236}">
                <a16:creationId xmlns:a16="http://schemas.microsoft.com/office/drawing/2014/main" id="{C06C181B-B1AB-3A40-B017-A112CFD82CFD}"/>
              </a:ext>
            </a:extLst>
          </p:cNvPr>
          <p:cNvSpPr txBox="1"/>
          <p:nvPr/>
        </p:nvSpPr>
        <p:spPr>
          <a:xfrm>
            <a:off x="3819820" y="2040785"/>
            <a:ext cx="10648360" cy="1508442"/>
          </a:xfrm>
          <a:prstGeom prst="rect">
            <a:avLst/>
          </a:prstGeom>
        </p:spPr>
        <p:txBody>
          <a:bodyPr lIns="0" tIns="0" rIns="0" bIns="0" rtlCol="0" anchor="t">
            <a:spAutoFit/>
          </a:bodyPr>
          <a:lstStyle/>
          <a:p>
            <a:pPr algn="ctr">
              <a:lnSpc>
                <a:spcPts val="11440"/>
              </a:lnSpc>
            </a:pPr>
            <a:r>
              <a:rPr lang="en-US" sz="10400" spc="312" dirty="0">
                <a:solidFill>
                  <a:srgbClr val="F54A7E"/>
                </a:solidFill>
                <a:latin typeface="Berkshire Swash Bold"/>
              </a:rPr>
              <a:t>Tools</a:t>
            </a:r>
          </a:p>
        </p:txBody>
      </p:sp>
      <p:grpSp>
        <p:nvGrpSpPr>
          <p:cNvPr id="14" name="Group 22">
            <a:extLst>
              <a:ext uri="{FF2B5EF4-FFF2-40B4-BE49-F238E27FC236}">
                <a16:creationId xmlns:a16="http://schemas.microsoft.com/office/drawing/2014/main" id="{CF838C79-5BBA-BF4E-9532-334162C0C8DC}"/>
              </a:ext>
            </a:extLst>
          </p:cNvPr>
          <p:cNvGrpSpPr/>
          <p:nvPr/>
        </p:nvGrpSpPr>
        <p:grpSpPr>
          <a:xfrm>
            <a:off x="9686888" y="5270364"/>
            <a:ext cx="7321620" cy="3313229"/>
            <a:chOff x="0" y="0"/>
            <a:chExt cx="6836818" cy="2875454"/>
          </a:xfrm>
        </p:grpSpPr>
        <p:sp>
          <p:nvSpPr>
            <p:cNvPr id="15" name="Freeform 23">
              <a:extLst>
                <a:ext uri="{FF2B5EF4-FFF2-40B4-BE49-F238E27FC236}">
                  <a16:creationId xmlns:a16="http://schemas.microsoft.com/office/drawing/2014/main" id="{53B0265B-285F-234B-BB88-974BB9D9AC12}"/>
                </a:ext>
              </a:extLst>
            </p:cNvPr>
            <p:cNvSpPr/>
            <p:nvPr/>
          </p:nvSpPr>
          <p:spPr>
            <a:xfrm>
              <a:off x="31750" y="31750"/>
              <a:ext cx="6773318" cy="2811954"/>
            </a:xfrm>
            <a:custGeom>
              <a:avLst/>
              <a:gdLst/>
              <a:ahLst/>
              <a:cxnLst/>
              <a:rect l="l" t="t" r="r" b="b"/>
              <a:pathLst>
                <a:path w="6773318" h="2811954">
                  <a:moveTo>
                    <a:pt x="6680609" y="2811954"/>
                  </a:moveTo>
                  <a:lnTo>
                    <a:pt x="92710" y="2811954"/>
                  </a:lnTo>
                  <a:cubicBezTo>
                    <a:pt x="41910" y="2811954"/>
                    <a:pt x="0" y="2770044"/>
                    <a:pt x="0" y="2719244"/>
                  </a:cubicBezTo>
                  <a:lnTo>
                    <a:pt x="0" y="92710"/>
                  </a:lnTo>
                  <a:cubicBezTo>
                    <a:pt x="0" y="41910"/>
                    <a:pt x="41910" y="0"/>
                    <a:pt x="92710" y="0"/>
                  </a:cubicBezTo>
                  <a:lnTo>
                    <a:pt x="6679339" y="0"/>
                  </a:lnTo>
                  <a:cubicBezTo>
                    <a:pt x="6730139" y="0"/>
                    <a:pt x="6772049" y="41910"/>
                    <a:pt x="6772049" y="92710"/>
                  </a:cubicBezTo>
                  <a:lnTo>
                    <a:pt x="6772049" y="2717974"/>
                  </a:lnTo>
                  <a:cubicBezTo>
                    <a:pt x="6773318" y="2770044"/>
                    <a:pt x="6731409" y="2811954"/>
                    <a:pt x="6680609" y="2811954"/>
                  </a:cubicBezTo>
                  <a:close/>
                </a:path>
              </a:pathLst>
            </a:custGeom>
            <a:solidFill>
              <a:srgbClr val="FDFFD1"/>
            </a:solidFill>
          </p:spPr>
          <p:txBody>
            <a:bodyPr/>
            <a:lstStyle/>
            <a:p>
              <a:pPr marL="285750" indent="-285750">
                <a:buFont typeface="Arial" panose="020B0604020202020204" pitchFamily="34" charset="0"/>
                <a:buChar char="•"/>
              </a:pPr>
              <a:endParaRPr lang="ar-SA" sz="2400" dirty="0"/>
            </a:p>
          </p:txBody>
        </p:sp>
        <p:sp>
          <p:nvSpPr>
            <p:cNvPr id="16" name="Freeform 24">
              <a:extLst>
                <a:ext uri="{FF2B5EF4-FFF2-40B4-BE49-F238E27FC236}">
                  <a16:creationId xmlns:a16="http://schemas.microsoft.com/office/drawing/2014/main" id="{40CFA541-B092-9449-9643-77A16C949FEE}"/>
                </a:ext>
              </a:extLst>
            </p:cNvPr>
            <p:cNvSpPr/>
            <p:nvPr/>
          </p:nvSpPr>
          <p:spPr>
            <a:xfrm>
              <a:off x="0" y="0"/>
              <a:ext cx="6836818" cy="2875454"/>
            </a:xfrm>
            <a:custGeom>
              <a:avLst/>
              <a:gdLst/>
              <a:ahLst/>
              <a:cxnLst/>
              <a:rect l="l" t="t" r="r" b="b"/>
              <a:pathLst>
                <a:path w="6836818" h="2875454">
                  <a:moveTo>
                    <a:pt x="6712359" y="59690"/>
                  </a:moveTo>
                  <a:cubicBezTo>
                    <a:pt x="6747918" y="59690"/>
                    <a:pt x="6777128" y="88900"/>
                    <a:pt x="6777128" y="124460"/>
                  </a:cubicBezTo>
                  <a:lnTo>
                    <a:pt x="6777128" y="2750994"/>
                  </a:lnTo>
                  <a:cubicBezTo>
                    <a:pt x="6777128" y="2786554"/>
                    <a:pt x="6747918" y="2815764"/>
                    <a:pt x="6712359" y="2815764"/>
                  </a:cubicBezTo>
                  <a:lnTo>
                    <a:pt x="124460" y="2815764"/>
                  </a:lnTo>
                  <a:cubicBezTo>
                    <a:pt x="88900" y="2815764"/>
                    <a:pt x="59690" y="2786554"/>
                    <a:pt x="59690" y="2750994"/>
                  </a:cubicBezTo>
                  <a:lnTo>
                    <a:pt x="59690" y="124460"/>
                  </a:lnTo>
                  <a:cubicBezTo>
                    <a:pt x="59690" y="88900"/>
                    <a:pt x="88900" y="59690"/>
                    <a:pt x="124460" y="59690"/>
                  </a:cubicBezTo>
                  <a:lnTo>
                    <a:pt x="6712359" y="59690"/>
                  </a:lnTo>
                  <a:moveTo>
                    <a:pt x="6712359" y="0"/>
                  </a:moveTo>
                  <a:lnTo>
                    <a:pt x="124460" y="0"/>
                  </a:lnTo>
                  <a:cubicBezTo>
                    <a:pt x="55880" y="0"/>
                    <a:pt x="0" y="55880"/>
                    <a:pt x="0" y="124460"/>
                  </a:cubicBezTo>
                  <a:lnTo>
                    <a:pt x="0" y="2750994"/>
                  </a:lnTo>
                  <a:cubicBezTo>
                    <a:pt x="0" y="2819574"/>
                    <a:pt x="55880" y="2875454"/>
                    <a:pt x="124460" y="2875454"/>
                  </a:cubicBezTo>
                  <a:lnTo>
                    <a:pt x="6712359" y="2875454"/>
                  </a:lnTo>
                  <a:cubicBezTo>
                    <a:pt x="6780939" y="2875454"/>
                    <a:pt x="6836818" y="2819574"/>
                    <a:pt x="6836818" y="2750994"/>
                  </a:cubicBezTo>
                  <a:lnTo>
                    <a:pt x="6836818" y="124460"/>
                  </a:lnTo>
                  <a:cubicBezTo>
                    <a:pt x="6836818" y="55880"/>
                    <a:pt x="6780939" y="0"/>
                    <a:pt x="6712359" y="0"/>
                  </a:cubicBezTo>
                  <a:close/>
                </a:path>
              </a:pathLst>
            </a:custGeom>
            <a:solidFill>
              <a:srgbClr val="0C1E2C"/>
            </a:solidFill>
          </p:spPr>
        </p:sp>
      </p:grpSp>
      <p:sp>
        <p:nvSpPr>
          <p:cNvPr id="3" name="مربع نص 2">
            <a:extLst>
              <a:ext uri="{FF2B5EF4-FFF2-40B4-BE49-F238E27FC236}">
                <a16:creationId xmlns:a16="http://schemas.microsoft.com/office/drawing/2014/main" id="{65EF3251-7289-3B46-B81B-ECAC1708BC7C}"/>
              </a:ext>
            </a:extLst>
          </p:cNvPr>
          <p:cNvSpPr txBox="1"/>
          <p:nvPr/>
        </p:nvSpPr>
        <p:spPr>
          <a:xfrm>
            <a:off x="1676400" y="5676900"/>
            <a:ext cx="4876800" cy="2308324"/>
          </a:xfrm>
          <a:prstGeom prst="rect">
            <a:avLst/>
          </a:prstGeom>
          <a:noFill/>
        </p:spPr>
        <p:txBody>
          <a:bodyPr wrap="square" rtlCol="1">
            <a:spAutoFit/>
          </a:bodyPr>
          <a:lstStyle/>
          <a:p>
            <a:pPr algn="ctr"/>
            <a:r>
              <a:rPr lang="en-US" sz="4000" b="1" dirty="0">
                <a:cs typeface="+mj-cs"/>
              </a:rPr>
              <a:t>Technologies:</a:t>
            </a:r>
          </a:p>
          <a:p>
            <a:pPr algn="ctr"/>
            <a:endParaRPr lang="en-US" sz="4000" b="1" dirty="0">
              <a:cs typeface="+mj-cs"/>
            </a:endParaRPr>
          </a:p>
          <a:p>
            <a:pPr marL="457200" indent="-457200">
              <a:buFont typeface="Arial" panose="020B0604020202020204" pitchFamily="34" charset="0"/>
              <a:buChar char="•"/>
            </a:pPr>
            <a:r>
              <a:rPr lang="en-US" sz="3200" b="1" dirty="0"/>
              <a:t> </a:t>
            </a:r>
            <a:r>
              <a:rPr lang="en-US" sz="3200" b="1" dirty="0" err="1"/>
              <a:t>Jupyter</a:t>
            </a:r>
            <a:r>
              <a:rPr lang="en-US" sz="3200" b="1" dirty="0"/>
              <a:t> Notebook </a:t>
            </a:r>
          </a:p>
          <a:p>
            <a:pPr marL="457200" indent="-457200">
              <a:buFont typeface="Arial" panose="020B0604020202020204" pitchFamily="34" charset="0"/>
              <a:buChar char="•"/>
            </a:pPr>
            <a:r>
              <a:rPr lang="en-US" sz="3200" b="1" dirty="0"/>
              <a:t>Python </a:t>
            </a:r>
          </a:p>
        </p:txBody>
      </p:sp>
      <p:sp>
        <p:nvSpPr>
          <p:cNvPr id="17" name="مربع نص 16">
            <a:extLst>
              <a:ext uri="{FF2B5EF4-FFF2-40B4-BE49-F238E27FC236}">
                <a16:creationId xmlns:a16="http://schemas.microsoft.com/office/drawing/2014/main" id="{1F43974F-2AF6-D943-8F0D-114627D0B292}"/>
              </a:ext>
            </a:extLst>
          </p:cNvPr>
          <p:cNvSpPr txBox="1"/>
          <p:nvPr/>
        </p:nvSpPr>
        <p:spPr>
          <a:xfrm>
            <a:off x="10909297" y="5483536"/>
            <a:ext cx="4876800" cy="2923877"/>
          </a:xfrm>
          <a:prstGeom prst="rect">
            <a:avLst/>
          </a:prstGeom>
          <a:noFill/>
        </p:spPr>
        <p:txBody>
          <a:bodyPr wrap="square" rtlCol="1">
            <a:spAutoFit/>
          </a:bodyPr>
          <a:lstStyle/>
          <a:p>
            <a:pPr algn="ctr"/>
            <a:r>
              <a:rPr lang="en-US" sz="4000" b="1" dirty="0"/>
              <a:t>Libraries: </a:t>
            </a:r>
          </a:p>
          <a:p>
            <a:pPr marL="571500" indent="-571500">
              <a:buFont typeface="Arial" panose="020B0604020202020204" pitchFamily="34" charset="0"/>
              <a:buChar char="•"/>
            </a:pPr>
            <a:r>
              <a:rPr lang="en-US" sz="3600" b="1" dirty="0"/>
              <a:t>Pandas</a:t>
            </a:r>
          </a:p>
          <a:p>
            <a:pPr marL="571500" indent="-571500">
              <a:buFont typeface="Arial" panose="020B0604020202020204" pitchFamily="34" charset="0"/>
              <a:buChar char="•"/>
            </a:pPr>
            <a:r>
              <a:rPr lang="en-US" sz="3600" b="1" dirty="0"/>
              <a:t>NumPy</a:t>
            </a:r>
          </a:p>
          <a:p>
            <a:pPr marL="571500" indent="-571500">
              <a:buFont typeface="Arial" panose="020B0604020202020204" pitchFamily="34" charset="0"/>
              <a:buChar char="•"/>
            </a:pPr>
            <a:r>
              <a:rPr lang="en-US" sz="3600" b="1" dirty="0"/>
              <a:t>Matplotlib </a:t>
            </a:r>
          </a:p>
          <a:p>
            <a:pPr marL="571500" indent="-571500">
              <a:buFont typeface="Arial" panose="020B0604020202020204" pitchFamily="34" charset="0"/>
              <a:buChar char="•"/>
            </a:pPr>
            <a:r>
              <a:rPr lang="en-US" sz="3600" b="1" dirty="0"/>
              <a:t>Seaborn.</a:t>
            </a:r>
          </a:p>
        </p:txBody>
      </p:sp>
    </p:spTree>
    <p:extLst>
      <p:ext uri="{BB962C8B-B14F-4D97-AF65-F5344CB8AC3E}">
        <p14:creationId xmlns:p14="http://schemas.microsoft.com/office/powerpoint/2010/main" val="1966424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C1E2C"/>
        </a:solidFill>
        <a:effectLst/>
      </p:bgPr>
    </p:bg>
    <p:spTree>
      <p:nvGrpSpPr>
        <p:cNvPr id="1" name=""/>
        <p:cNvGrpSpPr/>
        <p:nvPr/>
      </p:nvGrpSpPr>
      <p:grpSpPr>
        <a:xfrm>
          <a:off x="0" y="0"/>
          <a:ext cx="0" cy="0"/>
          <a:chOff x="0" y="0"/>
          <a:chExt cx="0" cy="0"/>
        </a:xfrm>
      </p:grpSpPr>
      <p:sp>
        <p:nvSpPr>
          <p:cNvPr id="3" name="TextBox 3"/>
          <p:cNvSpPr txBox="1"/>
          <p:nvPr/>
        </p:nvSpPr>
        <p:spPr>
          <a:xfrm>
            <a:off x="3818602" y="2317870"/>
            <a:ext cx="10648360" cy="1508442"/>
          </a:xfrm>
          <a:prstGeom prst="rect">
            <a:avLst/>
          </a:prstGeom>
        </p:spPr>
        <p:txBody>
          <a:bodyPr lIns="0" tIns="0" rIns="0" bIns="0" rtlCol="0" anchor="t">
            <a:spAutoFit/>
          </a:bodyPr>
          <a:lstStyle/>
          <a:p>
            <a:pPr algn="ctr">
              <a:lnSpc>
                <a:spcPts val="11440"/>
              </a:lnSpc>
            </a:pPr>
            <a:r>
              <a:rPr lang="en-US" sz="10400" spc="312" dirty="0">
                <a:solidFill>
                  <a:srgbClr val="F54A7E"/>
                </a:solidFill>
                <a:latin typeface="Berkshire Swash Bold"/>
              </a:rPr>
              <a:t>Conclusion </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554667" y="8515768"/>
            <a:ext cx="517880" cy="742532"/>
          </a:xfrm>
          <a:prstGeom prst="rect">
            <a:avLst/>
          </a:prstGeom>
        </p:spPr>
      </p:pic>
      <p:grpSp>
        <p:nvGrpSpPr>
          <p:cNvPr id="9" name="Group 9"/>
          <p:cNvGrpSpPr/>
          <p:nvPr/>
        </p:nvGrpSpPr>
        <p:grpSpPr>
          <a:xfrm>
            <a:off x="1158617" y="1481658"/>
            <a:ext cx="180541" cy="18054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1" name="Group 11"/>
          <p:cNvGrpSpPr/>
          <p:nvPr/>
        </p:nvGrpSpPr>
        <p:grpSpPr>
          <a:xfrm>
            <a:off x="2936801" y="9077759"/>
            <a:ext cx="180541" cy="180541"/>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07850">
            <a:off x="16031358" y="5703239"/>
            <a:ext cx="1259099" cy="709674"/>
          </a:xfrm>
          <a:prstGeom prst="rect">
            <a:avLst/>
          </a:prstGeom>
        </p:spPr>
      </p:pic>
      <p:grpSp>
        <p:nvGrpSpPr>
          <p:cNvPr id="14" name="Group 14"/>
          <p:cNvGrpSpPr/>
          <p:nvPr/>
        </p:nvGrpSpPr>
        <p:grpSpPr>
          <a:xfrm>
            <a:off x="13443189" y="1028700"/>
            <a:ext cx="180541" cy="180541"/>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6" name="Group 16"/>
          <p:cNvGrpSpPr/>
          <p:nvPr/>
        </p:nvGrpSpPr>
        <p:grpSpPr>
          <a:xfrm>
            <a:off x="15485006" y="5143500"/>
            <a:ext cx="180541" cy="180541"/>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82290">
            <a:off x="3523093" y="1118971"/>
            <a:ext cx="483521" cy="693267"/>
          </a:xfrm>
          <a:prstGeom prst="rect">
            <a:avLst/>
          </a:prstGeom>
        </p:spPr>
      </p:pic>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76218">
            <a:off x="1517039" y="7906955"/>
            <a:ext cx="1142375" cy="643884"/>
          </a:xfrm>
          <a:prstGeom prst="rect">
            <a:avLst/>
          </a:prstGeom>
        </p:spPr>
      </p:pic>
      <p:grpSp>
        <p:nvGrpSpPr>
          <p:cNvPr id="20" name="Group 22">
            <a:extLst>
              <a:ext uri="{FF2B5EF4-FFF2-40B4-BE49-F238E27FC236}">
                <a16:creationId xmlns:a16="http://schemas.microsoft.com/office/drawing/2014/main" id="{62300B0C-8365-2946-9B68-9642A2790E66}"/>
              </a:ext>
            </a:extLst>
          </p:cNvPr>
          <p:cNvGrpSpPr/>
          <p:nvPr/>
        </p:nvGrpSpPr>
        <p:grpSpPr>
          <a:xfrm>
            <a:off x="3270613" y="4047097"/>
            <a:ext cx="12568107" cy="4181800"/>
            <a:chOff x="0" y="0"/>
            <a:chExt cx="6836818" cy="2875454"/>
          </a:xfrm>
        </p:grpSpPr>
        <p:sp>
          <p:nvSpPr>
            <p:cNvPr id="21" name="Freeform 23">
              <a:extLst>
                <a:ext uri="{FF2B5EF4-FFF2-40B4-BE49-F238E27FC236}">
                  <a16:creationId xmlns:a16="http://schemas.microsoft.com/office/drawing/2014/main" id="{28956A73-7C99-5E4B-AED9-8F4A03A91C14}"/>
                </a:ext>
              </a:extLst>
            </p:cNvPr>
            <p:cNvSpPr/>
            <p:nvPr/>
          </p:nvSpPr>
          <p:spPr>
            <a:xfrm>
              <a:off x="31750" y="31750"/>
              <a:ext cx="6773318" cy="2811954"/>
            </a:xfrm>
            <a:custGeom>
              <a:avLst/>
              <a:gdLst/>
              <a:ahLst/>
              <a:cxnLst/>
              <a:rect l="l" t="t" r="r" b="b"/>
              <a:pathLst>
                <a:path w="6773318" h="2811954">
                  <a:moveTo>
                    <a:pt x="6680609" y="2811954"/>
                  </a:moveTo>
                  <a:lnTo>
                    <a:pt x="92710" y="2811954"/>
                  </a:lnTo>
                  <a:cubicBezTo>
                    <a:pt x="41910" y="2811954"/>
                    <a:pt x="0" y="2770044"/>
                    <a:pt x="0" y="2719244"/>
                  </a:cubicBezTo>
                  <a:lnTo>
                    <a:pt x="0" y="92710"/>
                  </a:lnTo>
                  <a:cubicBezTo>
                    <a:pt x="0" y="41910"/>
                    <a:pt x="41910" y="0"/>
                    <a:pt x="92710" y="0"/>
                  </a:cubicBezTo>
                  <a:lnTo>
                    <a:pt x="6679339" y="0"/>
                  </a:lnTo>
                  <a:cubicBezTo>
                    <a:pt x="6730139" y="0"/>
                    <a:pt x="6772049" y="41910"/>
                    <a:pt x="6772049" y="92710"/>
                  </a:cubicBezTo>
                  <a:lnTo>
                    <a:pt x="6772049" y="2717974"/>
                  </a:lnTo>
                  <a:cubicBezTo>
                    <a:pt x="6773318" y="2770044"/>
                    <a:pt x="6731409" y="2811954"/>
                    <a:pt x="6680609" y="2811954"/>
                  </a:cubicBezTo>
                  <a:close/>
                </a:path>
              </a:pathLst>
            </a:custGeom>
            <a:solidFill>
              <a:srgbClr val="FDFFD1"/>
            </a:solidFill>
          </p:spPr>
          <p:txBody>
            <a:bodyPr/>
            <a:lstStyle/>
            <a:p>
              <a:pPr marL="285750" indent="-285750">
                <a:buFont typeface="Arial" panose="020B0604020202020204" pitchFamily="34" charset="0"/>
                <a:buChar char="•"/>
              </a:pPr>
              <a:endParaRPr lang="ar-SA" sz="2000" dirty="0"/>
            </a:p>
            <a:p>
              <a:pPr marL="742950" lvl="1" indent="-285750">
                <a:buFont typeface="Arial" panose="020B0604020202020204" pitchFamily="34" charset="0"/>
                <a:buChar char="•"/>
              </a:pPr>
              <a:r>
                <a:rPr lang="en-US" sz="2000" dirty="0"/>
                <a:t>Drama, Comedy, Thriller, and Action are the most popular genres in general</a:t>
              </a:r>
            </a:p>
            <a:p>
              <a:pPr marL="742950" lvl="1" indent="-285750">
                <a:buFont typeface="Arial" panose="020B0604020202020204" pitchFamily="34" charset="0"/>
                <a:buChar char="•"/>
              </a:pPr>
              <a:r>
                <a:rPr lang="en-US" sz="2000" dirty="0"/>
                <a:t> English is the most popular language, </a:t>
              </a:r>
            </a:p>
            <a:p>
              <a:pPr marL="742950" lvl="1" indent="-285750">
                <a:buFont typeface="Arial" panose="020B0604020202020204" pitchFamily="34" charset="0"/>
                <a:buChar char="•"/>
              </a:pPr>
              <a:r>
                <a:rPr lang="en-US" sz="2000" dirty="0"/>
                <a:t>Revenues from 1960-2015 have increased </a:t>
              </a:r>
            </a:p>
            <a:p>
              <a:pPr marL="742950" lvl="1" indent="-285750">
                <a:buFont typeface="Arial" panose="020B0604020202020204" pitchFamily="34" charset="0"/>
                <a:buChar char="•"/>
              </a:pPr>
              <a:r>
                <a:rPr lang="en-US" sz="2000" dirty="0"/>
                <a:t>Most movies has an runtime between 90 mins to 120 mins</a:t>
              </a:r>
              <a:endParaRPr lang="ar-SA" sz="2000" dirty="0"/>
            </a:p>
            <a:p>
              <a:pPr marL="742950" lvl="1" indent="-285750">
                <a:buFont typeface="Arial" panose="020B0604020202020204" pitchFamily="34" charset="0"/>
                <a:buChar char="•"/>
              </a:pPr>
              <a:r>
                <a:rPr lang="en-US" sz="2000" dirty="0"/>
                <a:t>The top 100 revenue producing movies are Adventure, Action, and Fantasy</a:t>
              </a:r>
            </a:p>
            <a:p>
              <a:pPr marL="742950" lvl="1" indent="-285750">
                <a:buFont typeface="Arial" panose="020B0604020202020204" pitchFamily="34" charset="0"/>
                <a:buChar char="•"/>
              </a:pPr>
              <a:endParaRPr lang="en-US" sz="2400" dirty="0"/>
            </a:p>
            <a:p>
              <a:pPr lvl="1" algn="ctr"/>
              <a:r>
                <a:rPr lang="en-US" sz="2400" dirty="0"/>
                <a:t>The top 10000 Popular movies based on the TMDB ratings, The value of 'popularity’               and 'votes' is subjective and dependent on those users voting and navigating through the </a:t>
              </a:r>
              <a:r>
                <a:rPr lang="en-US" sz="2400" dirty="0" err="1"/>
                <a:t>website.and</a:t>
              </a:r>
              <a:r>
                <a:rPr lang="en-US" sz="2400" dirty="0"/>
                <a:t> ​other sources may yield different results.</a:t>
              </a:r>
              <a:endParaRPr lang="ar-SA" sz="2400" dirty="0"/>
            </a:p>
          </p:txBody>
        </p:sp>
        <p:sp>
          <p:nvSpPr>
            <p:cNvPr id="22" name="Freeform 24">
              <a:extLst>
                <a:ext uri="{FF2B5EF4-FFF2-40B4-BE49-F238E27FC236}">
                  <a16:creationId xmlns:a16="http://schemas.microsoft.com/office/drawing/2014/main" id="{B5056A25-8F15-A54A-9E7C-4AFE2EC3754C}"/>
                </a:ext>
              </a:extLst>
            </p:cNvPr>
            <p:cNvSpPr/>
            <p:nvPr/>
          </p:nvSpPr>
          <p:spPr>
            <a:xfrm>
              <a:off x="0" y="0"/>
              <a:ext cx="6836818" cy="2875454"/>
            </a:xfrm>
            <a:custGeom>
              <a:avLst/>
              <a:gdLst/>
              <a:ahLst/>
              <a:cxnLst/>
              <a:rect l="l" t="t" r="r" b="b"/>
              <a:pathLst>
                <a:path w="6836818" h="2875454">
                  <a:moveTo>
                    <a:pt x="6712359" y="59690"/>
                  </a:moveTo>
                  <a:cubicBezTo>
                    <a:pt x="6747918" y="59690"/>
                    <a:pt x="6777128" y="88900"/>
                    <a:pt x="6777128" y="124460"/>
                  </a:cubicBezTo>
                  <a:lnTo>
                    <a:pt x="6777128" y="2750994"/>
                  </a:lnTo>
                  <a:cubicBezTo>
                    <a:pt x="6777128" y="2786554"/>
                    <a:pt x="6747918" y="2815764"/>
                    <a:pt x="6712359" y="2815764"/>
                  </a:cubicBezTo>
                  <a:lnTo>
                    <a:pt x="124460" y="2815764"/>
                  </a:lnTo>
                  <a:cubicBezTo>
                    <a:pt x="88900" y="2815764"/>
                    <a:pt x="59690" y="2786554"/>
                    <a:pt x="59690" y="2750994"/>
                  </a:cubicBezTo>
                  <a:lnTo>
                    <a:pt x="59690" y="124460"/>
                  </a:lnTo>
                  <a:cubicBezTo>
                    <a:pt x="59690" y="88900"/>
                    <a:pt x="88900" y="59690"/>
                    <a:pt x="124460" y="59690"/>
                  </a:cubicBezTo>
                  <a:lnTo>
                    <a:pt x="6712359" y="59690"/>
                  </a:lnTo>
                  <a:moveTo>
                    <a:pt x="6712359" y="0"/>
                  </a:moveTo>
                  <a:lnTo>
                    <a:pt x="124460" y="0"/>
                  </a:lnTo>
                  <a:cubicBezTo>
                    <a:pt x="55880" y="0"/>
                    <a:pt x="0" y="55880"/>
                    <a:pt x="0" y="124460"/>
                  </a:cubicBezTo>
                  <a:lnTo>
                    <a:pt x="0" y="2750994"/>
                  </a:lnTo>
                  <a:cubicBezTo>
                    <a:pt x="0" y="2819574"/>
                    <a:pt x="55880" y="2875454"/>
                    <a:pt x="124460" y="2875454"/>
                  </a:cubicBezTo>
                  <a:lnTo>
                    <a:pt x="6712359" y="2875454"/>
                  </a:lnTo>
                  <a:cubicBezTo>
                    <a:pt x="6780939" y="2875454"/>
                    <a:pt x="6836818" y="2819574"/>
                    <a:pt x="6836818" y="2750994"/>
                  </a:cubicBezTo>
                  <a:lnTo>
                    <a:pt x="6836818" y="124460"/>
                  </a:lnTo>
                  <a:cubicBezTo>
                    <a:pt x="6836818" y="55880"/>
                    <a:pt x="6780939" y="0"/>
                    <a:pt x="6712359" y="0"/>
                  </a:cubicBezTo>
                  <a:close/>
                </a:path>
              </a:pathLst>
            </a:custGeom>
            <a:solidFill>
              <a:srgbClr val="0C1E2C"/>
            </a:solidFill>
          </p:spPr>
        </p:sp>
      </p:grpSp>
      <p:pic>
        <p:nvPicPr>
          <p:cNvPr id="23" name="Picture 18">
            <a:extLst>
              <a:ext uri="{FF2B5EF4-FFF2-40B4-BE49-F238E27FC236}">
                <a16:creationId xmlns:a16="http://schemas.microsoft.com/office/drawing/2014/main" id="{93FA089B-A794-444B-913B-F9BE6734F0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310596" y="99280"/>
            <a:ext cx="3598580" cy="4114800"/>
          </a:xfrm>
          <a:prstGeom prst="rect">
            <a:avLst/>
          </a:prstGeom>
        </p:spPr>
      </p:pic>
      <p:pic>
        <p:nvPicPr>
          <p:cNvPr id="24" name="Picture 18">
            <a:extLst>
              <a:ext uri="{FF2B5EF4-FFF2-40B4-BE49-F238E27FC236}">
                <a16:creationId xmlns:a16="http://schemas.microsoft.com/office/drawing/2014/main" id="{925BF7C2-F289-2E46-9DB4-72BE043CB5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6815">
            <a:off x="10820400" y="8020142"/>
            <a:ext cx="3598580" cy="4114800"/>
          </a:xfrm>
          <a:prstGeom prst="rect">
            <a:avLst/>
          </a:prstGeom>
        </p:spPr>
      </p:pic>
      <p:pic>
        <p:nvPicPr>
          <p:cNvPr id="25" name="Picture 18">
            <a:extLst>
              <a:ext uri="{FF2B5EF4-FFF2-40B4-BE49-F238E27FC236}">
                <a16:creationId xmlns:a16="http://schemas.microsoft.com/office/drawing/2014/main" id="{C35E12FB-2B6D-664B-9B82-C5C282FF1E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39194" y="3520231"/>
            <a:ext cx="3941896" cy="4507365"/>
          </a:xfrm>
          <a:prstGeom prst="rect">
            <a:avLst/>
          </a:prstGeom>
        </p:spPr>
      </p:pic>
      <p:pic>
        <p:nvPicPr>
          <p:cNvPr id="30" name="Picture 18">
            <a:extLst>
              <a:ext uri="{FF2B5EF4-FFF2-40B4-BE49-F238E27FC236}">
                <a16:creationId xmlns:a16="http://schemas.microsoft.com/office/drawing/2014/main" id="{208DF4B6-EFDA-D14F-A36C-24F5F61D9B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72476">
            <a:off x="3843234" y="-1178713"/>
            <a:ext cx="3598580" cy="41148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C50B1"/>
        </a:solidFill>
        <a:effectLst/>
      </p:bgPr>
    </p:bg>
    <p:spTree>
      <p:nvGrpSpPr>
        <p:cNvPr id="1" name=""/>
        <p:cNvGrpSpPr/>
        <p:nvPr/>
      </p:nvGrpSpPr>
      <p:grpSpPr>
        <a:xfrm>
          <a:off x="0" y="0"/>
          <a:ext cx="0" cy="0"/>
          <a:chOff x="0" y="0"/>
          <a:chExt cx="0" cy="0"/>
        </a:xfrm>
      </p:grpSpPr>
      <p:grpSp>
        <p:nvGrpSpPr>
          <p:cNvPr id="2" name="Group 2"/>
          <p:cNvGrpSpPr/>
          <p:nvPr/>
        </p:nvGrpSpPr>
        <p:grpSpPr>
          <a:xfrm>
            <a:off x="3537079" y="3932189"/>
            <a:ext cx="11213841" cy="2422623"/>
            <a:chOff x="0" y="0"/>
            <a:chExt cx="14951788" cy="3230164"/>
          </a:xfrm>
        </p:grpSpPr>
        <p:sp>
          <p:nvSpPr>
            <p:cNvPr id="3" name="TextBox 3"/>
            <p:cNvSpPr txBox="1"/>
            <p:nvPr/>
          </p:nvSpPr>
          <p:spPr>
            <a:xfrm>
              <a:off x="0" y="9525"/>
              <a:ext cx="14951788" cy="1768475"/>
            </a:xfrm>
            <a:prstGeom prst="rect">
              <a:avLst/>
            </a:prstGeom>
          </p:spPr>
          <p:txBody>
            <a:bodyPr lIns="0" tIns="0" rIns="0" bIns="0" rtlCol="0" anchor="t">
              <a:spAutoFit/>
            </a:bodyPr>
            <a:lstStyle/>
            <a:p>
              <a:pPr algn="ctr">
                <a:lnSpc>
                  <a:spcPts val="10560"/>
                </a:lnSpc>
              </a:pPr>
              <a:r>
                <a:rPr lang="en-US" sz="8799">
                  <a:solidFill>
                    <a:srgbClr val="A9E5DD"/>
                  </a:solidFill>
                  <a:latin typeface="Berkshire Swash"/>
                </a:rPr>
                <a:t>Thank you </a:t>
              </a:r>
            </a:p>
          </p:txBody>
        </p:sp>
        <p:sp>
          <p:nvSpPr>
            <p:cNvPr id="4" name="TextBox 4"/>
            <p:cNvSpPr txBox="1"/>
            <p:nvPr/>
          </p:nvSpPr>
          <p:spPr>
            <a:xfrm>
              <a:off x="0" y="2340106"/>
              <a:ext cx="14951788" cy="890058"/>
            </a:xfrm>
            <a:prstGeom prst="rect">
              <a:avLst/>
            </a:prstGeom>
          </p:spPr>
          <p:txBody>
            <a:bodyPr lIns="0" tIns="0" rIns="0" bIns="0" rtlCol="0" anchor="t">
              <a:spAutoFit/>
            </a:bodyPr>
            <a:lstStyle/>
            <a:p>
              <a:pPr algn="ctr">
                <a:lnSpc>
                  <a:spcPts val="5600"/>
                </a:lnSpc>
                <a:spcBef>
                  <a:spcPct val="0"/>
                </a:spcBef>
              </a:pPr>
              <a:r>
                <a:rPr lang="en-US" sz="3999">
                  <a:solidFill>
                    <a:srgbClr val="FFFFFF"/>
                  </a:solidFill>
                  <a:latin typeface="Assistant Regular"/>
                </a:rPr>
                <a:t>Shaima Alzahrani  </a:t>
              </a:r>
            </a:p>
          </p:txBody>
        </p:sp>
      </p:grpSp>
      <p:grpSp>
        <p:nvGrpSpPr>
          <p:cNvPr id="9" name="Group 9"/>
          <p:cNvGrpSpPr/>
          <p:nvPr/>
        </p:nvGrpSpPr>
        <p:grpSpPr>
          <a:xfrm>
            <a:off x="1028700" y="1679406"/>
            <a:ext cx="180541" cy="18054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7225">
            <a:off x="4683711" y="8293480"/>
            <a:ext cx="716501" cy="1027311"/>
          </a:xfrm>
          <a:prstGeom prst="rect">
            <a:avLst/>
          </a:prstGeom>
        </p:spPr>
      </p:pic>
      <p:grpSp>
        <p:nvGrpSpPr>
          <p:cNvPr id="12" name="Group 12"/>
          <p:cNvGrpSpPr/>
          <p:nvPr/>
        </p:nvGrpSpPr>
        <p:grpSpPr>
          <a:xfrm>
            <a:off x="17259300" y="4962959"/>
            <a:ext cx="180541" cy="180541"/>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4" name="Group 14"/>
          <p:cNvGrpSpPr/>
          <p:nvPr/>
        </p:nvGrpSpPr>
        <p:grpSpPr>
          <a:xfrm>
            <a:off x="8571891" y="9258300"/>
            <a:ext cx="180541" cy="180541"/>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83141">
            <a:off x="1353910" y="3369099"/>
            <a:ext cx="1477875" cy="832984"/>
          </a:xfrm>
          <a:prstGeom prst="rect">
            <a:avLst/>
          </a:prstGeom>
        </p:spPr>
      </p:pic>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86699">
            <a:off x="12938585" y="357299"/>
            <a:ext cx="834019" cy="1195808"/>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34405">
            <a:off x="15540498" y="8194501"/>
            <a:ext cx="1429491" cy="805713"/>
          </a:xfrm>
          <a:prstGeom prst="rect">
            <a:avLst/>
          </a:prstGeom>
        </p:spPr>
      </p:pic>
      <p:grpSp>
        <p:nvGrpSpPr>
          <p:cNvPr id="19" name="Group 19"/>
          <p:cNvGrpSpPr/>
          <p:nvPr/>
        </p:nvGrpSpPr>
        <p:grpSpPr>
          <a:xfrm>
            <a:off x="8752432" y="864932"/>
            <a:ext cx="180541" cy="180541"/>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21" name="Group 21"/>
          <p:cNvGrpSpPr/>
          <p:nvPr/>
        </p:nvGrpSpPr>
        <p:grpSpPr>
          <a:xfrm>
            <a:off x="12466713" y="8482193"/>
            <a:ext cx="180541" cy="180541"/>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24" name="Picture 10">
            <a:extLst>
              <a:ext uri="{FF2B5EF4-FFF2-40B4-BE49-F238E27FC236}">
                <a16:creationId xmlns:a16="http://schemas.microsoft.com/office/drawing/2014/main" id="{FA5D78E7-8E8B-8E4D-A3F5-49F2F73612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251276">
            <a:off x="-914847" y="6775976"/>
            <a:ext cx="6258102" cy="3356618"/>
          </a:xfrm>
          <a:prstGeom prst="rect">
            <a:avLst/>
          </a:prstGeom>
        </p:spPr>
      </p:pic>
      <p:pic>
        <p:nvPicPr>
          <p:cNvPr id="25" name="Picture 23">
            <a:extLst>
              <a:ext uri="{FF2B5EF4-FFF2-40B4-BE49-F238E27FC236}">
                <a16:creationId xmlns:a16="http://schemas.microsoft.com/office/drawing/2014/main" id="{A1DE26C2-5930-8B43-BCB6-BC2350069E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69878">
            <a:off x="13090785" y="-2433687"/>
            <a:ext cx="7034954" cy="670239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C50B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5070" y="856290"/>
            <a:ext cx="1001262" cy="1435600"/>
          </a:xfrm>
          <a:prstGeom prst="rect">
            <a:avLst/>
          </a:prstGeom>
        </p:spPr>
      </p:pic>
      <p:grpSp>
        <p:nvGrpSpPr>
          <p:cNvPr id="3" name="Group 3"/>
          <p:cNvGrpSpPr/>
          <p:nvPr/>
        </p:nvGrpSpPr>
        <p:grpSpPr>
          <a:xfrm>
            <a:off x="14136387" y="1483820"/>
            <a:ext cx="180541" cy="180541"/>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9E5DD"/>
            </a:solidFill>
          </p:spPr>
        </p:sp>
      </p:grpSp>
      <p:sp>
        <p:nvSpPr>
          <p:cNvPr id="9" name="TextBox 9"/>
          <p:cNvSpPr txBox="1"/>
          <p:nvPr/>
        </p:nvSpPr>
        <p:spPr>
          <a:xfrm>
            <a:off x="1849320" y="3619500"/>
            <a:ext cx="7294680" cy="5198026"/>
          </a:xfrm>
          <a:prstGeom prst="rect">
            <a:avLst/>
          </a:prstGeom>
        </p:spPr>
        <p:txBody>
          <a:bodyPr lIns="0" tIns="0" rIns="0" bIns="0" rtlCol="0" anchor="t">
            <a:spAutoFit/>
          </a:bodyPr>
          <a:lstStyle/>
          <a:p>
            <a:pPr marL="742950" indent="-742950">
              <a:lnSpc>
                <a:spcPts val="4480"/>
              </a:lnSpc>
              <a:spcBef>
                <a:spcPct val="0"/>
              </a:spcBef>
              <a:buAutoNum type="arabicPeriod"/>
            </a:pPr>
            <a:r>
              <a:rPr lang="en-US" sz="4400" dirty="0">
                <a:solidFill>
                  <a:srgbClr val="FFFFFF"/>
                </a:solidFill>
                <a:latin typeface="Assistant Regular"/>
              </a:rPr>
              <a:t>Introduction </a:t>
            </a:r>
          </a:p>
          <a:p>
            <a:pPr>
              <a:lnSpc>
                <a:spcPts val="4480"/>
              </a:lnSpc>
              <a:spcBef>
                <a:spcPct val="0"/>
              </a:spcBef>
            </a:pPr>
            <a:endParaRPr lang="en-US" sz="4400" dirty="0">
              <a:solidFill>
                <a:srgbClr val="FFFFFF"/>
              </a:solidFill>
              <a:latin typeface="Assistant Regular"/>
            </a:endParaRPr>
          </a:p>
          <a:p>
            <a:pPr>
              <a:lnSpc>
                <a:spcPts val="4480"/>
              </a:lnSpc>
              <a:spcBef>
                <a:spcPct val="0"/>
              </a:spcBef>
            </a:pPr>
            <a:r>
              <a:rPr lang="en-US" sz="4400" dirty="0">
                <a:solidFill>
                  <a:srgbClr val="FFFFFF"/>
                </a:solidFill>
                <a:latin typeface="Assistant Regular"/>
              </a:rPr>
              <a:t>2.   Design</a:t>
            </a:r>
          </a:p>
          <a:p>
            <a:pPr>
              <a:lnSpc>
                <a:spcPts val="4480"/>
              </a:lnSpc>
              <a:spcBef>
                <a:spcPct val="0"/>
              </a:spcBef>
            </a:pPr>
            <a:endParaRPr lang="en-US" sz="4400" dirty="0">
              <a:solidFill>
                <a:srgbClr val="FFFFFF"/>
              </a:solidFill>
              <a:latin typeface="Assistant Regular"/>
            </a:endParaRPr>
          </a:p>
          <a:p>
            <a:pPr marL="742950" indent="-742950">
              <a:lnSpc>
                <a:spcPts val="4480"/>
              </a:lnSpc>
              <a:spcBef>
                <a:spcPct val="0"/>
              </a:spcBef>
              <a:buAutoNum type="arabicPeriod" startAt="3"/>
            </a:pPr>
            <a:r>
              <a:rPr lang="en-US" sz="4400" dirty="0">
                <a:solidFill>
                  <a:srgbClr val="FFFFFF"/>
                </a:solidFill>
                <a:latin typeface="Assistant Regular"/>
              </a:rPr>
              <a:t>Analysis and results</a:t>
            </a:r>
          </a:p>
          <a:p>
            <a:pPr marL="742950" indent="-742950">
              <a:lnSpc>
                <a:spcPts val="4480"/>
              </a:lnSpc>
              <a:spcBef>
                <a:spcPct val="0"/>
              </a:spcBef>
              <a:buAutoNum type="arabicPeriod" startAt="3"/>
            </a:pPr>
            <a:endParaRPr lang="en-US" sz="4400" dirty="0">
              <a:solidFill>
                <a:srgbClr val="FFFFFF"/>
              </a:solidFill>
              <a:latin typeface="Assistant Regular"/>
            </a:endParaRPr>
          </a:p>
          <a:p>
            <a:pPr>
              <a:lnSpc>
                <a:spcPts val="4480"/>
              </a:lnSpc>
              <a:spcBef>
                <a:spcPct val="0"/>
              </a:spcBef>
            </a:pPr>
            <a:r>
              <a:rPr lang="en-US" sz="4400" dirty="0">
                <a:solidFill>
                  <a:srgbClr val="FFFFFF"/>
                </a:solidFill>
                <a:latin typeface="Assistant Regular"/>
              </a:rPr>
              <a:t>4. Tools</a:t>
            </a:r>
          </a:p>
          <a:p>
            <a:pPr>
              <a:lnSpc>
                <a:spcPts val="4480"/>
              </a:lnSpc>
              <a:spcBef>
                <a:spcPct val="0"/>
              </a:spcBef>
            </a:pPr>
            <a:endParaRPr lang="en-US" sz="4400" dirty="0">
              <a:solidFill>
                <a:srgbClr val="FFFFFF"/>
              </a:solidFill>
              <a:latin typeface="Assistant Regular"/>
            </a:endParaRPr>
          </a:p>
          <a:p>
            <a:pPr>
              <a:lnSpc>
                <a:spcPts val="4480"/>
              </a:lnSpc>
              <a:spcBef>
                <a:spcPct val="0"/>
              </a:spcBef>
            </a:pPr>
            <a:r>
              <a:rPr lang="en-US" sz="4400" dirty="0">
                <a:solidFill>
                  <a:srgbClr val="FFFFFF"/>
                </a:solidFill>
                <a:latin typeface="Assistant Regular"/>
              </a:rPr>
              <a:t>5.   Conclusion</a:t>
            </a:r>
          </a:p>
        </p:txBody>
      </p:sp>
      <p:sp>
        <p:nvSpPr>
          <p:cNvPr id="10" name="TextBox 10"/>
          <p:cNvSpPr txBox="1"/>
          <p:nvPr/>
        </p:nvSpPr>
        <p:spPr>
          <a:xfrm>
            <a:off x="1028700" y="1038225"/>
            <a:ext cx="7294680" cy="1305294"/>
          </a:xfrm>
          <a:prstGeom prst="rect">
            <a:avLst/>
          </a:prstGeom>
        </p:spPr>
        <p:txBody>
          <a:bodyPr lIns="0" tIns="0" rIns="0" bIns="0" rtlCol="0" anchor="t">
            <a:spAutoFit/>
          </a:bodyPr>
          <a:lstStyle/>
          <a:p>
            <a:pPr>
              <a:lnSpc>
                <a:spcPts val="10559"/>
              </a:lnSpc>
            </a:pPr>
            <a:r>
              <a:rPr lang="en-US" sz="8799" dirty="0">
                <a:solidFill>
                  <a:srgbClr val="FDFFD1"/>
                </a:solidFill>
                <a:latin typeface="Berkshire Swash"/>
              </a:rPr>
              <a:t>C</a:t>
            </a:r>
            <a:r>
              <a:rPr lang="en-US" sz="8799">
                <a:solidFill>
                  <a:srgbClr val="FDFFD1"/>
                </a:solidFill>
                <a:latin typeface="Berkshire Swash"/>
              </a:rPr>
              <a:t>ontents </a:t>
            </a:r>
            <a:endParaRPr lang="en-US" sz="8799" dirty="0">
              <a:solidFill>
                <a:srgbClr val="FDFFD1"/>
              </a:solidFill>
              <a:latin typeface="Berkshire Swash"/>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pSp>
        <p:nvGrpSpPr>
          <p:cNvPr id="2" name="Group 2"/>
          <p:cNvGrpSpPr/>
          <p:nvPr/>
        </p:nvGrpSpPr>
        <p:grpSpPr>
          <a:xfrm>
            <a:off x="2273615" y="1028700"/>
            <a:ext cx="13740769" cy="7648459"/>
            <a:chOff x="0" y="0"/>
            <a:chExt cx="18321025" cy="10197946"/>
          </a:xfrm>
        </p:grpSpPr>
        <p:sp>
          <p:nvSpPr>
            <p:cNvPr id="3" name="TextBox 3"/>
            <p:cNvSpPr txBox="1"/>
            <p:nvPr/>
          </p:nvSpPr>
          <p:spPr>
            <a:xfrm>
              <a:off x="0" y="9525"/>
              <a:ext cx="18321025" cy="2228264"/>
            </a:xfrm>
            <a:prstGeom prst="rect">
              <a:avLst/>
            </a:prstGeom>
          </p:spPr>
          <p:txBody>
            <a:bodyPr lIns="0" tIns="0" rIns="0" bIns="0" rtlCol="0" anchor="t">
              <a:spAutoFit/>
            </a:bodyPr>
            <a:lstStyle/>
            <a:p>
              <a:pPr algn="ctr">
                <a:lnSpc>
                  <a:spcPts val="13290"/>
                </a:lnSpc>
              </a:pPr>
              <a:r>
                <a:rPr lang="en-US" sz="11075">
                  <a:solidFill>
                    <a:srgbClr val="0C1E2C"/>
                  </a:solidFill>
                  <a:latin typeface="Berkshire Swash"/>
                </a:rPr>
                <a:t>Introduction</a:t>
              </a:r>
            </a:p>
          </p:txBody>
        </p:sp>
        <p:grpSp>
          <p:nvGrpSpPr>
            <p:cNvPr id="4" name="Group 4"/>
            <p:cNvGrpSpPr/>
            <p:nvPr/>
          </p:nvGrpSpPr>
          <p:grpSpPr>
            <a:xfrm>
              <a:off x="537558" y="3250431"/>
              <a:ext cx="17245910" cy="6947514"/>
              <a:chOff x="0" y="0"/>
              <a:chExt cx="13921088" cy="5608110"/>
            </a:xfrm>
          </p:grpSpPr>
          <p:sp>
            <p:nvSpPr>
              <p:cNvPr id="5" name="Freeform 5"/>
              <p:cNvSpPr/>
              <p:nvPr/>
            </p:nvSpPr>
            <p:spPr>
              <a:xfrm>
                <a:off x="31750" y="31750"/>
                <a:ext cx="13857588" cy="5544610"/>
              </a:xfrm>
              <a:custGeom>
                <a:avLst/>
                <a:gdLst/>
                <a:ahLst/>
                <a:cxnLst/>
                <a:rect l="l" t="t" r="r" b="b"/>
                <a:pathLst>
                  <a:path w="13857588" h="5544610">
                    <a:moveTo>
                      <a:pt x="13764878" y="5544610"/>
                    </a:moveTo>
                    <a:lnTo>
                      <a:pt x="92710" y="5544610"/>
                    </a:lnTo>
                    <a:cubicBezTo>
                      <a:pt x="41910" y="5544610"/>
                      <a:pt x="0" y="5502700"/>
                      <a:pt x="0" y="5451900"/>
                    </a:cubicBezTo>
                    <a:lnTo>
                      <a:pt x="0" y="92710"/>
                    </a:lnTo>
                    <a:cubicBezTo>
                      <a:pt x="0" y="41910"/>
                      <a:pt x="41910" y="0"/>
                      <a:pt x="92710" y="0"/>
                    </a:cubicBezTo>
                    <a:lnTo>
                      <a:pt x="13763608" y="0"/>
                    </a:lnTo>
                    <a:cubicBezTo>
                      <a:pt x="13814408" y="0"/>
                      <a:pt x="13856319" y="41910"/>
                      <a:pt x="13856319" y="92710"/>
                    </a:cubicBezTo>
                    <a:lnTo>
                      <a:pt x="13856319" y="5450630"/>
                    </a:lnTo>
                    <a:cubicBezTo>
                      <a:pt x="13857588" y="5502700"/>
                      <a:pt x="13815678" y="5544610"/>
                      <a:pt x="13764878" y="5544610"/>
                    </a:cubicBezTo>
                    <a:close/>
                  </a:path>
                </a:pathLst>
              </a:custGeom>
              <a:solidFill>
                <a:srgbClr val="E6E6E6"/>
              </a:solidFill>
            </p:spPr>
          </p:sp>
          <p:sp>
            <p:nvSpPr>
              <p:cNvPr id="6" name="Freeform 6"/>
              <p:cNvSpPr/>
              <p:nvPr/>
            </p:nvSpPr>
            <p:spPr>
              <a:xfrm>
                <a:off x="0" y="0"/>
                <a:ext cx="13921088" cy="5608110"/>
              </a:xfrm>
              <a:custGeom>
                <a:avLst/>
                <a:gdLst/>
                <a:ahLst/>
                <a:cxnLst/>
                <a:rect l="l" t="t" r="r" b="b"/>
                <a:pathLst>
                  <a:path w="13921088" h="5608110">
                    <a:moveTo>
                      <a:pt x="13796628" y="59690"/>
                    </a:moveTo>
                    <a:cubicBezTo>
                      <a:pt x="13832188" y="59690"/>
                      <a:pt x="13861397" y="88900"/>
                      <a:pt x="13861397" y="124460"/>
                    </a:cubicBezTo>
                    <a:lnTo>
                      <a:pt x="13861397" y="5483650"/>
                    </a:lnTo>
                    <a:cubicBezTo>
                      <a:pt x="13861397" y="5519210"/>
                      <a:pt x="13832188" y="5548420"/>
                      <a:pt x="13796628" y="5548420"/>
                    </a:cubicBezTo>
                    <a:lnTo>
                      <a:pt x="124460" y="5548420"/>
                    </a:lnTo>
                    <a:cubicBezTo>
                      <a:pt x="88900" y="5548420"/>
                      <a:pt x="59690" y="5519210"/>
                      <a:pt x="59690" y="5483650"/>
                    </a:cubicBezTo>
                    <a:lnTo>
                      <a:pt x="59690" y="124460"/>
                    </a:lnTo>
                    <a:cubicBezTo>
                      <a:pt x="59690" y="88900"/>
                      <a:pt x="88900" y="59690"/>
                      <a:pt x="124460" y="59690"/>
                    </a:cubicBezTo>
                    <a:lnTo>
                      <a:pt x="13796628" y="59690"/>
                    </a:lnTo>
                    <a:moveTo>
                      <a:pt x="13796628" y="0"/>
                    </a:moveTo>
                    <a:lnTo>
                      <a:pt x="124460" y="0"/>
                    </a:lnTo>
                    <a:cubicBezTo>
                      <a:pt x="55880" y="0"/>
                      <a:pt x="0" y="55880"/>
                      <a:pt x="0" y="124460"/>
                    </a:cubicBezTo>
                    <a:lnTo>
                      <a:pt x="0" y="5483650"/>
                    </a:lnTo>
                    <a:cubicBezTo>
                      <a:pt x="0" y="5552230"/>
                      <a:pt x="55880" y="5608110"/>
                      <a:pt x="124460" y="5608110"/>
                    </a:cubicBezTo>
                    <a:lnTo>
                      <a:pt x="13796628" y="5608110"/>
                    </a:lnTo>
                    <a:cubicBezTo>
                      <a:pt x="13865208" y="5608110"/>
                      <a:pt x="13921088" y="5552230"/>
                      <a:pt x="13921088" y="5483650"/>
                    </a:cubicBezTo>
                    <a:lnTo>
                      <a:pt x="13921088" y="124460"/>
                    </a:lnTo>
                    <a:cubicBezTo>
                      <a:pt x="13921088" y="55880"/>
                      <a:pt x="13865208" y="0"/>
                      <a:pt x="13796628" y="0"/>
                    </a:cubicBezTo>
                    <a:close/>
                  </a:path>
                </a:pathLst>
              </a:custGeom>
              <a:solidFill>
                <a:srgbClr val="0C1E2C"/>
              </a:solidFill>
            </p:spPr>
          </p:sp>
        </p:grpSp>
      </p:grpSp>
      <p:sp>
        <p:nvSpPr>
          <p:cNvPr id="7" name="TextBox 7"/>
          <p:cNvSpPr txBox="1"/>
          <p:nvPr/>
        </p:nvSpPr>
        <p:spPr>
          <a:xfrm>
            <a:off x="2782239" y="4094329"/>
            <a:ext cx="12723523" cy="4700261"/>
          </a:xfrm>
          <a:prstGeom prst="rect">
            <a:avLst/>
          </a:prstGeom>
        </p:spPr>
        <p:txBody>
          <a:bodyPr lIns="0" tIns="0" rIns="0" bIns="0" rtlCol="0" anchor="t">
            <a:spAutoFit/>
          </a:bodyPr>
          <a:lstStyle/>
          <a:p>
            <a:pPr algn="ctr">
              <a:lnSpc>
                <a:spcPts val="4663"/>
              </a:lnSpc>
            </a:pPr>
            <a:r>
              <a:rPr lang="en-US" sz="3200" b="1" dirty="0">
                <a:solidFill>
                  <a:srgbClr val="0C1E2C"/>
                </a:solidFill>
                <a:latin typeface="Assistant Regular"/>
              </a:rPr>
              <a:t>Recommendation systems are used everywhere these days. Netflix , Amazon Prime , YouTube , Online shopping sites etc.</a:t>
            </a:r>
          </a:p>
          <a:p>
            <a:pPr algn="ctr">
              <a:lnSpc>
                <a:spcPts val="4663"/>
              </a:lnSpc>
            </a:pPr>
            <a:r>
              <a:rPr lang="en-US" sz="3200" b="1" dirty="0">
                <a:solidFill>
                  <a:srgbClr val="0C1E2C"/>
                </a:solidFill>
                <a:latin typeface="Arimo"/>
              </a:rPr>
              <a:t>This project aimed to provides suggestions by movies Recommendation system. To help people find the most popular movies according to people's ratings. by implement an exploratory data analysis on the dataset for 10000 Popular movies based on the TMDB ratings.</a:t>
            </a:r>
          </a:p>
          <a:p>
            <a:pPr algn="ctr">
              <a:lnSpc>
                <a:spcPts val="4663"/>
              </a:lnSpc>
              <a:spcBef>
                <a:spcPct val="0"/>
              </a:spcBef>
            </a:pPr>
            <a:endParaRPr lang="en-US" sz="999" dirty="0">
              <a:solidFill>
                <a:srgbClr val="0C1E2C"/>
              </a:solidFill>
              <a:latin typeface="Arimo"/>
            </a:endParaRP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527495">
            <a:off x="15209660" y="4565262"/>
            <a:ext cx="5647283" cy="3028997"/>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923160" y="9258300"/>
            <a:ext cx="5647283" cy="3028997"/>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251276">
            <a:off x="-550026" y="-81454"/>
            <a:ext cx="5647283" cy="302899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1E2C"/>
        </a:solidFill>
        <a:effectLst/>
      </p:bgPr>
    </p:bg>
    <p:spTree>
      <p:nvGrpSpPr>
        <p:cNvPr id="1" name=""/>
        <p:cNvGrpSpPr/>
        <p:nvPr/>
      </p:nvGrpSpPr>
      <p:grpSpPr>
        <a:xfrm>
          <a:off x="0" y="0"/>
          <a:ext cx="0" cy="0"/>
          <a:chOff x="0" y="0"/>
          <a:chExt cx="0" cy="0"/>
        </a:xfrm>
      </p:grpSpPr>
      <p:sp>
        <p:nvSpPr>
          <p:cNvPr id="3" name="TextBox 3"/>
          <p:cNvSpPr txBox="1"/>
          <p:nvPr/>
        </p:nvSpPr>
        <p:spPr>
          <a:xfrm>
            <a:off x="4006614" y="4949642"/>
            <a:ext cx="10274773" cy="1508443"/>
          </a:xfrm>
          <a:prstGeom prst="rect">
            <a:avLst/>
          </a:prstGeom>
        </p:spPr>
        <p:txBody>
          <a:bodyPr lIns="0" tIns="0" rIns="0" bIns="0" rtlCol="0" anchor="t">
            <a:spAutoFit/>
          </a:bodyPr>
          <a:lstStyle/>
          <a:p>
            <a:pPr algn="ctr">
              <a:lnSpc>
                <a:spcPts val="11440"/>
              </a:lnSpc>
            </a:pPr>
            <a:r>
              <a:rPr lang="en-US" sz="10400" spc="312" dirty="0">
                <a:solidFill>
                  <a:srgbClr val="F54A7E"/>
                </a:solidFill>
                <a:latin typeface="Berkshire Swash Bold"/>
              </a:rPr>
              <a:t>Design </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1489" y="7096283"/>
            <a:ext cx="841122" cy="1205993"/>
          </a:xfrm>
          <a:prstGeom prst="rect">
            <a:avLst/>
          </a:prstGeom>
        </p:spPr>
      </p:pic>
      <p:grpSp>
        <p:nvGrpSpPr>
          <p:cNvPr id="6" name="Group 6"/>
          <p:cNvGrpSpPr/>
          <p:nvPr/>
        </p:nvGrpSpPr>
        <p:grpSpPr>
          <a:xfrm>
            <a:off x="11393885" y="9258300"/>
            <a:ext cx="180541" cy="180541"/>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88869">
            <a:off x="11632458" y="6651175"/>
            <a:ext cx="1259099" cy="709674"/>
          </a:xfrm>
          <a:prstGeom prst="rect">
            <a:avLst/>
          </a:prstGeom>
        </p:spPr>
      </p:pic>
      <p:grpSp>
        <p:nvGrpSpPr>
          <p:cNvPr id="9" name="Group 9"/>
          <p:cNvGrpSpPr/>
          <p:nvPr/>
        </p:nvGrpSpPr>
        <p:grpSpPr>
          <a:xfrm>
            <a:off x="1440948" y="5627052"/>
            <a:ext cx="180541" cy="18054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1" name="Group 11"/>
          <p:cNvGrpSpPr/>
          <p:nvPr/>
        </p:nvGrpSpPr>
        <p:grpSpPr>
          <a:xfrm>
            <a:off x="5194582" y="1028700"/>
            <a:ext cx="180541" cy="180541"/>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36586">
            <a:off x="15955318" y="1377204"/>
            <a:ext cx="589882" cy="845767"/>
          </a:xfrm>
          <a:prstGeom prst="rect">
            <a:avLst/>
          </a:prstGeom>
        </p:spPr>
      </p:pic>
      <p:grpSp>
        <p:nvGrpSpPr>
          <p:cNvPr id="14" name="Group 14"/>
          <p:cNvGrpSpPr/>
          <p:nvPr/>
        </p:nvGrpSpPr>
        <p:grpSpPr>
          <a:xfrm>
            <a:off x="14896350" y="848159"/>
            <a:ext cx="180541" cy="180541"/>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6" name="Group 16"/>
          <p:cNvGrpSpPr/>
          <p:nvPr/>
        </p:nvGrpSpPr>
        <p:grpSpPr>
          <a:xfrm>
            <a:off x="16745459" y="2926191"/>
            <a:ext cx="180541" cy="180541"/>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8" name="Group 18"/>
          <p:cNvGrpSpPr/>
          <p:nvPr/>
        </p:nvGrpSpPr>
        <p:grpSpPr>
          <a:xfrm>
            <a:off x="14806080" y="7006012"/>
            <a:ext cx="180541" cy="180541"/>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20" name="Group 20"/>
          <p:cNvGrpSpPr/>
          <p:nvPr/>
        </p:nvGrpSpPr>
        <p:grpSpPr>
          <a:xfrm>
            <a:off x="2936801" y="9077759"/>
            <a:ext cx="180541" cy="180541"/>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95752">
            <a:off x="3200341" y="253953"/>
            <a:ext cx="2108473" cy="1188412"/>
          </a:xfrm>
          <a:prstGeom prst="rect">
            <a:avLst/>
          </a:prstGeom>
        </p:spPr>
      </p:pic>
      <p:pic>
        <p:nvPicPr>
          <p:cNvPr id="23" name="Picture 2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9878">
            <a:off x="11810627" y="4770113"/>
            <a:ext cx="7034954" cy="6702393"/>
          </a:xfrm>
          <a:prstGeom prst="rect">
            <a:avLst/>
          </a:prstGeom>
        </p:spPr>
      </p:pic>
      <p:pic>
        <p:nvPicPr>
          <p:cNvPr id="24" name="Picture 2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75821" y="0"/>
            <a:ext cx="4835743" cy="45983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122613">
            <a:off x="724143" y="327464"/>
            <a:ext cx="2850872" cy="3588053"/>
          </a:xfrm>
          <a:prstGeom prst="rect">
            <a:avLst/>
          </a:prstGeom>
        </p:spPr>
      </p:pic>
      <p:sp>
        <p:nvSpPr>
          <p:cNvPr id="3" name="TextBox 3"/>
          <p:cNvSpPr txBox="1"/>
          <p:nvPr/>
        </p:nvSpPr>
        <p:spPr>
          <a:xfrm>
            <a:off x="4944218" y="626065"/>
            <a:ext cx="8399562" cy="1533525"/>
          </a:xfrm>
          <a:prstGeom prst="rect">
            <a:avLst/>
          </a:prstGeom>
        </p:spPr>
        <p:txBody>
          <a:bodyPr lIns="0" tIns="0" rIns="0" bIns="0" rtlCol="0" anchor="t">
            <a:spAutoFit/>
          </a:bodyPr>
          <a:lstStyle/>
          <a:p>
            <a:pPr algn="ctr">
              <a:lnSpc>
                <a:spcPts val="12599"/>
              </a:lnSpc>
            </a:pPr>
            <a:r>
              <a:rPr lang="en-US" sz="9000" dirty="0">
                <a:solidFill>
                  <a:srgbClr val="000000"/>
                </a:solidFill>
                <a:latin typeface="Berkshire Swash"/>
              </a:rPr>
              <a:t>Rows &amp; columns</a:t>
            </a:r>
            <a:r>
              <a:rPr lang="en-US" sz="1200" dirty="0">
                <a:solidFill>
                  <a:srgbClr val="000000"/>
                </a:solidFill>
                <a:latin typeface="Berkshire Swash"/>
              </a:rPr>
              <a:t> </a:t>
            </a:r>
          </a:p>
        </p:txBody>
      </p:sp>
      <p:sp>
        <p:nvSpPr>
          <p:cNvPr id="4" name="TextBox 4"/>
          <p:cNvSpPr txBox="1"/>
          <p:nvPr/>
        </p:nvSpPr>
        <p:spPr>
          <a:xfrm>
            <a:off x="3229854" y="2739843"/>
            <a:ext cx="11828290" cy="2476914"/>
          </a:xfrm>
          <a:prstGeom prst="rect">
            <a:avLst/>
          </a:prstGeom>
        </p:spPr>
        <p:txBody>
          <a:bodyPr lIns="0" tIns="0" rIns="0" bIns="0" rtlCol="0" anchor="t">
            <a:spAutoFit/>
          </a:bodyPr>
          <a:lstStyle/>
          <a:p>
            <a:pPr algn="ctr">
              <a:lnSpc>
                <a:spcPts val="4977"/>
              </a:lnSpc>
            </a:pPr>
            <a:r>
              <a:rPr lang="en-US" sz="3555" dirty="0">
                <a:solidFill>
                  <a:srgbClr val="000000"/>
                </a:solidFill>
                <a:latin typeface="Open Sans"/>
              </a:rPr>
              <a:t>This data provided by Kaggle</a:t>
            </a:r>
          </a:p>
          <a:p>
            <a:pPr algn="ctr">
              <a:lnSpc>
                <a:spcPts val="4977"/>
              </a:lnSpc>
            </a:pPr>
            <a:r>
              <a:rPr lang="en-US" sz="3555" dirty="0">
                <a:solidFill>
                  <a:srgbClr val="000000"/>
                </a:solidFill>
                <a:latin typeface="Open Sans"/>
              </a:rPr>
              <a:t> contains 10,000 movies divided into 13 columns:</a:t>
            </a:r>
          </a:p>
          <a:p>
            <a:pPr algn="ctr">
              <a:lnSpc>
                <a:spcPts val="4977"/>
              </a:lnSpc>
            </a:pPr>
            <a:endParaRPr lang="en-US" sz="3555" dirty="0">
              <a:solidFill>
                <a:srgbClr val="000000"/>
              </a:solidFill>
              <a:latin typeface="Open Sans"/>
            </a:endParaRPr>
          </a:p>
          <a:p>
            <a:pPr algn="ctr">
              <a:lnSpc>
                <a:spcPts val="4977"/>
              </a:lnSpc>
            </a:pPr>
            <a:r>
              <a:rPr lang="en-US" sz="3555" dirty="0">
                <a:solidFill>
                  <a:srgbClr val="000000"/>
                </a:solidFill>
                <a:latin typeface="Open Sans"/>
              </a:rPr>
              <a:t> </a:t>
            </a:r>
          </a:p>
        </p:txBody>
      </p:sp>
      <p:pic>
        <p:nvPicPr>
          <p:cNvPr id="6" name="صورة 5">
            <a:extLst>
              <a:ext uri="{FF2B5EF4-FFF2-40B4-BE49-F238E27FC236}">
                <a16:creationId xmlns:a16="http://schemas.microsoft.com/office/drawing/2014/main" id="{19591B4B-9771-8D43-9746-87D7ADE0A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483" y="4675810"/>
            <a:ext cx="17205032" cy="5160157"/>
          </a:xfrm>
          <a:prstGeom prst="rect">
            <a:avLst/>
          </a:prstGeom>
        </p:spPr>
      </p:pic>
      <p:sp>
        <p:nvSpPr>
          <p:cNvPr id="9" name="Freeform 8">
            <a:extLst>
              <a:ext uri="{FF2B5EF4-FFF2-40B4-BE49-F238E27FC236}">
                <a16:creationId xmlns:a16="http://schemas.microsoft.com/office/drawing/2014/main" id="{CC16622F-1D97-0742-BB14-1AD829B1849C}"/>
              </a:ext>
            </a:extLst>
          </p:cNvPr>
          <p:cNvSpPr/>
          <p:nvPr/>
        </p:nvSpPr>
        <p:spPr>
          <a:xfrm>
            <a:off x="228600" y="4470400"/>
            <a:ext cx="17830800" cy="5378267"/>
          </a:xfrm>
          <a:custGeom>
            <a:avLst/>
            <a:gdLst/>
            <a:ahLst/>
            <a:cxnLst/>
            <a:rect l="l" t="t" r="r" b="b"/>
            <a:pathLst>
              <a:path w="5863704" h="2991742">
                <a:moveTo>
                  <a:pt x="5739245" y="59690"/>
                </a:moveTo>
                <a:cubicBezTo>
                  <a:pt x="5774804" y="59690"/>
                  <a:pt x="5804014" y="88900"/>
                  <a:pt x="5804014" y="124460"/>
                </a:cubicBezTo>
                <a:lnTo>
                  <a:pt x="5804014" y="2867282"/>
                </a:lnTo>
                <a:cubicBezTo>
                  <a:pt x="5804014" y="2902842"/>
                  <a:pt x="5774804" y="2932052"/>
                  <a:pt x="5739245" y="2932052"/>
                </a:cubicBezTo>
                <a:lnTo>
                  <a:pt x="124460" y="2932052"/>
                </a:lnTo>
                <a:cubicBezTo>
                  <a:pt x="88900" y="2932052"/>
                  <a:pt x="59690" y="2902842"/>
                  <a:pt x="59690" y="2867282"/>
                </a:cubicBezTo>
                <a:lnTo>
                  <a:pt x="59690" y="124460"/>
                </a:lnTo>
                <a:cubicBezTo>
                  <a:pt x="59690" y="88900"/>
                  <a:pt x="88900" y="59690"/>
                  <a:pt x="124460" y="59690"/>
                </a:cubicBezTo>
                <a:lnTo>
                  <a:pt x="5739245" y="59690"/>
                </a:lnTo>
                <a:moveTo>
                  <a:pt x="5739245" y="0"/>
                </a:moveTo>
                <a:lnTo>
                  <a:pt x="124460" y="0"/>
                </a:lnTo>
                <a:cubicBezTo>
                  <a:pt x="55880" y="0"/>
                  <a:pt x="0" y="55880"/>
                  <a:pt x="0" y="124460"/>
                </a:cubicBezTo>
                <a:lnTo>
                  <a:pt x="0" y="2867282"/>
                </a:lnTo>
                <a:cubicBezTo>
                  <a:pt x="0" y="2935862"/>
                  <a:pt x="55880" y="2991742"/>
                  <a:pt x="124460" y="2991742"/>
                </a:cubicBezTo>
                <a:lnTo>
                  <a:pt x="5739245" y="2991742"/>
                </a:lnTo>
                <a:cubicBezTo>
                  <a:pt x="5807825" y="2991742"/>
                  <a:pt x="5863704" y="2935862"/>
                  <a:pt x="5863704" y="2867282"/>
                </a:cubicBezTo>
                <a:lnTo>
                  <a:pt x="5863704" y="124460"/>
                </a:lnTo>
                <a:cubicBezTo>
                  <a:pt x="5863704" y="55880"/>
                  <a:pt x="5807825" y="0"/>
                  <a:pt x="5739245" y="0"/>
                </a:cubicBezTo>
                <a:close/>
              </a:path>
            </a:pathLst>
          </a:custGeom>
          <a:solidFill>
            <a:srgbClr val="0C1E2C"/>
          </a:solid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pSp>
        <p:nvGrpSpPr>
          <p:cNvPr id="2" name="Group 2"/>
          <p:cNvGrpSpPr/>
          <p:nvPr/>
        </p:nvGrpSpPr>
        <p:grpSpPr>
          <a:xfrm>
            <a:off x="6233456" y="4437062"/>
            <a:ext cx="5047087" cy="1412875"/>
            <a:chOff x="0" y="0"/>
            <a:chExt cx="6836818" cy="1913890"/>
          </a:xfrm>
        </p:grpSpPr>
        <p:sp>
          <p:nvSpPr>
            <p:cNvPr id="3" name="Freeform 3"/>
            <p:cNvSpPr/>
            <p:nvPr/>
          </p:nvSpPr>
          <p:spPr>
            <a:xfrm>
              <a:off x="31750" y="31750"/>
              <a:ext cx="6773318" cy="1850390"/>
            </a:xfrm>
            <a:custGeom>
              <a:avLst/>
              <a:gdLst/>
              <a:ahLst/>
              <a:cxnLst/>
              <a:rect l="l" t="t" r="r" b="b"/>
              <a:pathLst>
                <a:path w="6773318" h="1850390">
                  <a:moveTo>
                    <a:pt x="6680609" y="1850390"/>
                  </a:moveTo>
                  <a:lnTo>
                    <a:pt x="92710" y="1850390"/>
                  </a:lnTo>
                  <a:cubicBezTo>
                    <a:pt x="41910" y="1850390"/>
                    <a:pt x="0" y="1808480"/>
                    <a:pt x="0" y="1757680"/>
                  </a:cubicBezTo>
                  <a:lnTo>
                    <a:pt x="0" y="92710"/>
                  </a:lnTo>
                  <a:cubicBezTo>
                    <a:pt x="0" y="41910"/>
                    <a:pt x="41910" y="0"/>
                    <a:pt x="92710" y="0"/>
                  </a:cubicBezTo>
                  <a:lnTo>
                    <a:pt x="6679339" y="0"/>
                  </a:lnTo>
                  <a:cubicBezTo>
                    <a:pt x="6730139" y="0"/>
                    <a:pt x="6772049" y="41910"/>
                    <a:pt x="6772049" y="92710"/>
                  </a:cubicBezTo>
                  <a:lnTo>
                    <a:pt x="6772049" y="1756410"/>
                  </a:lnTo>
                  <a:cubicBezTo>
                    <a:pt x="6773318" y="1808480"/>
                    <a:pt x="6731409" y="1850390"/>
                    <a:pt x="6680609" y="1850390"/>
                  </a:cubicBezTo>
                  <a:close/>
                </a:path>
              </a:pathLst>
            </a:custGeom>
            <a:solidFill>
              <a:srgbClr val="E6E6E6"/>
            </a:solidFill>
          </p:spPr>
        </p:sp>
        <p:sp>
          <p:nvSpPr>
            <p:cNvPr id="4" name="Freeform 4"/>
            <p:cNvSpPr/>
            <p:nvPr/>
          </p:nvSpPr>
          <p:spPr>
            <a:xfrm>
              <a:off x="0" y="0"/>
              <a:ext cx="6836818" cy="1913890"/>
            </a:xfrm>
            <a:custGeom>
              <a:avLst/>
              <a:gdLst/>
              <a:ahLst/>
              <a:cxnLst/>
              <a:rect l="l" t="t" r="r" b="b"/>
              <a:pathLst>
                <a:path w="6836818" h="1913890">
                  <a:moveTo>
                    <a:pt x="6712359" y="59690"/>
                  </a:moveTo>
                  <a:cubicBezTo>
                    <a:pt x="6747918" y="59690"/>
                    <a:pt x="6777128" y="88900"/>
                    <a:pt x="6777128" y="124460"/>
                  </a:cubicBezTo>
                  <a:lnTo>
                    <a:pt x="6777128" y="1789430"/>
                  </a:lnTo>
                  <a:cubicBezTo>
                    <a:pt x="6777128" y="1824990"/>
                    <a:pt x="6747918" y="1854200"/>
                    <a:pt x="6712359" y="1854200"/>
                  </a:cubicBezTo>
                  <a:lnTo>
                    <a:pt x="124460" y="1854200"/>
                  </a:lnTo>
                  <a:cubicBezTo>
                    <a:pt x="88900" y="1854200"/>
                    <a:pt x="59690" y="1824990"/>
                    <a:pt x="59690" y="1789430"/>
                  </a:cubicBezTo>
                  <a:lnTo>
                    <a:pt x="59690" y="124460"/>
                  </a:lnTo>
                  <a:cubicBezTo>
                    <a:pt x="59690" y="88900"/>
                    <a:pt x="88900" y="59690"/>
                    <a:pt x="124460" y="59690"/>
                  </a:cubicBezTo>
                  <a:lnTo>
                    <a:pt x="6712359" y="59690"/>
                  </a:lnTo>
                  <a:moveTo>
                    <a:pt x="6712359" y="0"/>
                  </a:moveTo>
                  <a:lnTo>
                    <a:pt x="124460" y="0"/>
                  </a:lnTo>
                  <a:cubicBezTo>
                    <a:pt x="55880" y="0"/>
                    <a:pt x="0" y="55880"/>
                    <a:pt x="0" y="124460"/>
                  </a:cubicBezTo>
                  <a:lnTo>
                    <a:pt x="0" y="1789430"/>
                  </a:lnTo>
                  <a:cubicBezTo>
                    <a:pt x="0" y="1858010"/>
                    <a:pt x="55880" y="1913890"/>
                    <a:pt x="124460" y="1913890"/>
                  </a:cubicBezTo>
                  <a:lnTo>
                    <a:pt x="6712359" y="1913890"/>
                  </a:lnTo>
                  <a:cubicBezTo>
                    <a:pt x="6780939" y="1913890"/>
                    <a:pt x="6836818" y="1858010"/>
                    <a:pt x="6836818" y="1789430"/>
                  </a:cubicBezTo>
                  <a:lnTo>
                    <a:pt x="6836818" y="124460"/>
                  </a:lnTo>
                  <a:cubicBezTo>
                    <a:pt x="6836818" y="55880"/>
                    <a:pt x="6780939" y="0"/>
                    <a:pt x="6712359" y="0"/>
                  </a:cubicBezTo>
                  <a:close/>
                </a:path>
              </a:pathLst>
            </a:custGeom>
            <a:solidFill>
              <a:srgbClr val="0C1E2C"/>
            </a:solidFill>
          </p:spPr>
        </p:sp>
      </p:grpSp>
      <p:grpSp>
        <p:nvGrpSpPr>
          <p:cNvPr id="5" name="Group 5"/>
          <p:cNvGrpSpPr/>
          <p:nvPr/>
        </p:nvGrpSpPr>
        <p:grpSpPr>
          <a:xfrm>
            <a:off x="8640422" y="6743700"/>
            <a:ext cx="5047087" cy="1412875"/>
            <a:chOff x="0" y="0"/>
            <a:chExt cx="6836818" cy="1913890"/>
          </a:xfrm>
        </p:grpSpPr>
        <p:sp>
          <p:nvSpPr>
            <p:cNvPr id="6" name="Freeform 6"/>
            <p:cNvSpPr/>
            <p:nvPr/>
          </p:nvSpPr>
          <p:spPr>
            <a:xfrm>
              <a:off x="31750" y="31750"/>
              <a:ext cx="6773318" cy="1850390"/>
            </a:xfrm>
            <a:custGeom>
              <a:avLst/>
              <a:gdLst/>
              <a:ahLst/>
              <a:cxnLst/>
              <a:rect l="l" t="t" r="r" b="b"/>
              <a:pathLst>
                <a:path w="6773318" h="1850390">
                  <a:moveTo>
                    <a:pt x="6680609" y="1850390"/>
                  </a:moveTo>
                  <a:lnTo>
                    <a:pt x="92710" y="1850390"/>
                  </a:lnTo>
                  <a:cubicBezTo>
                    <a:pt x="41910" y="1850390"/>
                    <a:pt x="0" y="1808480"/>
                    <a:pt x="0" y="1757680"/>
                  </a:cubicBezTo>
                  <a:lnTo>
                    <a:pt x="0" y="92710"/>
                  </a:lnTo>
                  <a:cubicBezTo>
                    <a:pt x="0" y="41910"/>
                    <a:pt x="41910" y="0"/>
                    <a:pt x="92710" y="0"/>
                  </a:cubicBezTo>
                  <a:lnTo>
                    <a:pt x="6679339" y="0"/>
                  </a:lnTo>
                  <a:cubicBezTo>
                    <a:pt x="6730139" y="0"/>
                    <a:pt x="6772049" y="41910"/>
                    <a:pt x="6772049" y="92710"/>
                  </a:cubicBezTo>
                  <a:lnTo>
                    <a:pt x="6772049" y="1756410"/>
                  </a:lnTo>
                  <a:cubicBezTo>
                    <a:pt x="6773318" y="1808480"/>
                    <a:pt x="6731409" y="1850390"/>
                    <a:pt x="6680609" y="1850390"/>
                  </a:cubicBezTo>
                  <a:close/>
                </a:path>
              </a:pathLst>
            </a:custGeom>
            <a:solidFill>
              <a:srgbClr val="E6E6E6"/>
            </a:solidFill>
          </p:spPr>
          <p:txBody>
            <a:bodyPr/>
            <a:lstStyle/>
            <a:p>
              <a:endParaRPr lang="ar-SA" dirty="0"/>
            </a:p>
          </p:txBody>
        </p:sp>
        <p:sp>
          <p:nvSpPr>
            <p:cNvPr id="7" name="Freeform 7"/>
            <p:cNvSpPr/>
            <p:nvPr/>
          </p:nvSpPr>
          <p:spPr>
            <a:xfrm>
              <a:off x="0" y="0"/>
              <a:ext cx="6836818" cy="1913890"/>
            </a:xfrm>
            <a:custGeom>
              <a:avLst/>
              <a:gdLst/>
              <a:ahLst/>
              <a:cxnLst/>
              <a:rect l="l" t="t" r="r" b="b"/>
              <a:pathLst>
                <a:path w="6836818" h="1913890">
                  <a:moveTo>
                    <a:pt x="6712359" y="59690"/>
                  </a:moveTo>
                  <a:cubicBezTo>
                    <a:pt x="6747918" y="59690"/>
                    <a:pt x="6777128" y="88900"/>
                    <a:pt x="6777128" y="124460"/>
                  </a:cubicBezTo>
                  <a:lnTo>
                    <a:pt x="6777128" y="1789430"/>
                  </a:lnTo>
                  <a:cubicBezTo>
                    <a:pt x="6777128" y="1824990"/>
                    <a:pt x="6747918" y="1854200"/>
                    <a:pt x="6712359" y="1854200"/>
                  </a:cubicBezTo>
                  <a:lnTo>
                    <a:pt x="124460" y="1854200"/>
                  </a:lnTo>
                  <a:cubicBezTo>
                    <a:pt x="88900" y="1854200"/>
                    <a:pt x="59690" y="1824990"/>
                    <a:pt x="59690" y="1789430"/>
                  </a:cubicBezTo>
                  <a:lnTo>
                    <a:pt x="59690" y="124460"/>
                  </a:lnTo>
                  <a:cubicBezTo>
                    <a:pt x="59690" y="88900"/>
                    <a:pt x="88900" y="59690"/>
                    <a:pt x="124460" y="59690"/>
                  </a:cubicBezTo>
                  <a:lnTo>
                    <a:pt x="6712359" y="59690"/>
                  </a:lnTo>
                  <a:moveTo>
                    <a:pt x="6712359" y="0"/>
                  </a:moveTo>
                  <a:lnTo>
                    <a:pt x="124460" y="0"/>
                  </a:lnTo>
                  <a:cubicBezTo>
                    <a:pt x="55880" y="0"/>
                    <a:pt x="0" y="55880"/>
                    <a:pt x="0" y="124460"/>
                  </a:cubicBezTo>
                  <a:lnTo>
                    <a:pt x="0" y="1789430"/>
                  </a:lnTo>
                  <a:cubicBezTo>
                    <a:pt x="0" y="1858010"/>
                    <a:pt x="55880" y="1913890"/>
                    <a:pt x="124460" y="1913890"/>
                  </a:cubicBezTo>
                  <a:lnTo>
                    <a:pt x="6712359" y="1913890"/>
                  </a:lnTo>
                  <a:cubicBezTo>
                    <a:pt x="6780939" y="1913890"/>
                    <a:pt x="6836818" y="1858010"/>
                    <a:pt x="6836818" y="1789430"/>
                  </a:cubicBezTo>
                  <a:lnTo>
                    <a:pt x="6836818" y="124460"/>
                  </a:lnTo>
                  <a:cubicBezTo>
                    <a:pt x="6836818" y="55880"/>
                    <a:pt x="6780939" y="0"/>
                    <a:pt x="6712359" y="0"/>
                  </a:cubicBezTo>
                  <a:close/>
                </a:path>
              </a:pathLst>
            </a:custGeom>
            <a:solidFill>
              <a:srgbClr val="0C1E2C"/>
            </a:solidFill>
          </p:spPr>
        </p:sp>
      </p:grpSp>
      <p:grpSp>
        <p:nvGrpSpPr>
          <p:cNvPr id="8" name="Group 8"/>
          <p:cNvGrpSpPr/>
          <p:nvPr/>
        </p:nvGrpSpPr>
        <p:grpSpPr>
          <a:xfrm>
            <a:off x="12212213" y="4426324"/>
            <a:ext cx="5047087" cy="1412875"/>
            <a:chOff x="0" y="0"/>
            <a:chExt cx="6836818" cy="1913890"/>
          </a:xfrm>
        </p:grpSpPr>
        <p:sp>
          <p:nvSpPr>
            <p:cNvPr id="9" name="Freeform 9"/>
            <p:cNvSpPr/>
            <p:nvPr/>
          </p:nvSpPr>
          <p:spPr>
            <a:xfrm>
              <a:off x="31750" y="31750"/>
              <a:ext cx="6773318" cy="1850390"/>
            </a:xfrm>
            <a:custGeom>
              <a:avLst/>
              <a:gdLst/>
              <a:ahLst/>
              <a:cxnLst/>
              <a:rect l="l" t="t" r="r" b="b"/>
              <a:pathLst>
                <a:path w="6773318" h="1850390">
                  <a:moveTo>
                    <a:pt x="6680609" y="1850390"/>
                  </a:moveTo>
                  <a:lnTo>
                    <a:pt x="92710" y="1850390"/>
                  </a:lnTo>
                  <a:cubicBezTo>
                    <a:pt x="41910" y="1850390"/>
                    <a:pt x="0" y="1808480"/>
                    <a:pt x="0" y="1757680"/>
                  </a:cubicBezTo>
                  <a:lnTo>
                    <a:pt x="0" y="92710"/>
                  </a:lnTo>
                  <a:cubicBezTo>
                    <a:pt x="0" y="41910"/>
                    <a:pt x="41910" y="0"/>
                    <a:pt x="92710" y="0"/>
                  </a:cubicBezTo>
                  <a:lnTo>
                    <a:pt x="6679339" y="0"/>
                  </a:lnTo>
                  <a:cubicBezTo>
                    <a:pt x="6730139" y="0"/>
                    <a:pt x="6772049" y="41910"/>
                    <a:pt x="6772049" y="92710"/>
                  </a:cubicBezTo>
                  <a:lnTo>
                    <a:pt x="6772049" y="1756410"/>
                  </a:lnTo>
                  <a:cubicBezTo>
                    <a:pt x="6773318" y="1808480"/>
                    <a:pt x="6731409" y="1850390"/>
                    <a:pt x="6680609" y="1850390"/>
                  </a:cubicBezTo>
                  <a:close/>
                </a:path>
              </a:pathLst>
            </a:custGeom>
            <a:solidFill>
              <a:srgbClr val="E6E6E6"/>
            </a:solidFill>
          </p:spPr>
        </p:sp>
        <p:sp>
          <p:nvSpPr>
            <p:cNvPr id="10" name="Freeform 10"/>
            <p:cNvSpPr/>
            <p:nvPr/>
          </p:nvSpPr>
          <p:spPr>
            <a:xfrm>
              <a:off x="0" y="0"/>
              <a:ext cx="6836818" cy="1913890"/>
            </a:xfrm>
            <a:custGeom>
              <a:avLst/>
              <a:gdLst/>
              <a:ahLst/>
              <a:cxnLst/>
              <a:rect l="l" t="t" r="r" b="b"/>
              <a:pathLst>
                <a:path w="6836818" h="1913890">
                  <a:moveTo>
                    <a:pt x="6712359" y="59690"/>
                  </a:moveTo>
                  <a:cubicBezTo>
                    <a:pt x="6747918" y="59690"/>
                    <a:pt x="6777128" y="88900"/>
                    <a:pt x="6777128" y="124460"/>
                  </a:cubicBezTo>
                  <a:lnTo>
                    <a:pt x="6777128" y="1789430"/>
                  </a:lnTo>
                  <a:cubicBezTo>
                    <a:pt x="6777128" y="1824990"/>
                    <a:pt x="6747918" y="1854200"/>
                    <a:pt x="6712359" y="1854200"/>
                  </a:cubicBezTo>
                  <a:lnTo>
                    <a:pt x="124460" y="1854200"/>
                  </a:lnTo>
                  <a:cubicBezTo>
                    <a:pt x="88900" y="1854200"/>
                    <a:pt x="59690" y="1824990"/>
                    <a:pt x="59690" y="1789430"/>
                  </a:cubicBezTo>
                  <a:lnTo>
                    <a:pt x="59690" y="124460"/>
                  </a:lnTo>
                  <a:cubicBezTo>
                    <a:pt x="59690" y="88900"/>
                    <a:pt x="88900" y="59690"/>
                    <a:pt x="124460" y="59690"/>
                  </a:cubicBezTo>
                  <a:lnTo>
                    <a:pt x="6712359" y="59690"/>
                  </a:lnTo>
                  <a:moveTo>
                    <a:pt x="6712359" y="0"/>
                  </a:moveTo>
                  <a:lnTo>
                    <a:pt x="124460" y="0"/>
                  </a:lnTo>
                  <a:cubicBezTo>
                    <a:pt x="55880" y="0"/>
                    <a:pt x="0" y="55880"/>
                    <a:pt x="0" y="124460"/>
                  </a:cubicBezTo>
                  <a:lnTo>
                    <a:pt x="0" y="1789430"/>
                  </a:lnTo>
                  <a:cubicBezTo>
                    <a:pt x="0" y="1858010"/>
                    <a:pt x="55880" y="1913890"/>
                    <a:pt x="124460" y="1913890"/>
                  </a:cubicBezTo>
                  <a:lnTo>
                    <a:pt x="6712359" y="1913890"/>
                  </a:lnTo>
                  <a:cubicBezTo>
                    <a:pt x="6780939" y="1913890"/>
                    <a:pt x="6836818" y="1858010"/>
                    <a:pt x="6836818" y="1789430"/>
                  </a:cubicBezTo>
                  <a:lnTo>
                    <a:pt x="6836818" y="124460"/>
                  </a:lnTo>
                  <a:cubicBezTo>
                    <a:pt x="6836818" y="55880"/>
                    <a:pt x="6780939" y="0"/>
                    <a:pt x="6712359" y="0"/>
                  </a:cubicBezTo>
                  <a:close/>
                </a:path>
              </a:pathLst>
            </a:custGeom>
            <a:solidFill>
              <a:srgbClr val="0C1E2C"/>
            </a:solidFill>
          </p:spPr>
        </p:sp>
      </p:grpSp>
      <p:pic>
        <p:nvPicPr>
          <p:cNvPr id="14" name="Picture 14"/>
          <p:cNvPicPr>
            <a:picLocks noChangeAspect="1"/>
          </p:cNvPicPr>
          <p:nvPr/>
        </p:nvPicPr>
        <p:blipFill>
          <a:blip r:embed="rId2"/>
          <a:srcRect l="10000" r="10000"/>
          <a:stretch>
            <a:fillRect/>
          </a:stretch>
        </p:blipFill>
        <p:spPr>
          <a:xfrm>
            <a:off x="0" y="0"/>
            <a:ext cx="5486400" cy="10287000"/>
          </a:xfrm>
          <a:prstGeom prst="rect">
            <a:avLst/>
          </a:prstGeom>
        </p:spPr>
      </p:pic>
      <p:sp>
        <p:nvSpPr>
          <p:cNvPr id="17" name="TextBox 17"/>
          <p:cNvSpPr txBox="1"/>
          <p:nvPr/>
        </p:nvSpPr>
        <p:spPr>
          <a:xfrm>
            <a:off x="6620456" y="1035844"/>
            <a:ext cx="10638844" cy="1326356"/>
          </a:xfrm>
          <a:prstGeom prst="rect">
            <a:avLst/>
          </a:prstGeom>
        </p:spPr>
        <p:txBody>
          <a:bodyPr lIns="0" tIns="0" rIns="0" bIns="0" rtlCol="0" anchor="t">
            <a:spAutoFit/>
          </a:bodyPr>
          <a:lstStyle/>
          <a:p>
            <a:pPr>
              <a:lnSpc>
                <a:spcPts val="10560"/>
              </a:lnSpc>
            </a:pPr>
            <a:r>
              <a:rPr lang="en-US" sz="8799" dirty="0">
                <a:solidFill>
                  <a:srgbClr val="0C1E2C"/>
                </a:solidFill>
                <a:latin typeface="Berkshire Swash"/>
              </a:rPr>
              <a:t>Challenges</a:t>
            </a:r>
          </a:p>
        </p:txBody>
      </p:sp>
      <p:sp>
        <p:nvSpPr>
          <p:cNvPr id="18" name="TextBox 18"/>
          <p:cNvSpPr txBox="1"/>
          <p:nvPr/>
        </p:nvSpPr>
        <p:spPr>
          <a:xfrm>
            <a:off x="6029989" y="4664492"/>
            <a:ext cx="5267744" cy="1378326"/>
          </a:xfrm>
          <a:prstGeom prst="rect">
            <a:avLst/>
          </a:prstGeom>
        </p:spPr>
        <p:txBody>
          <a:bodyPr wrap="square" lIns="0" tIns="0" rIns="0" bIns="0" rtlCol="0" anchor="t">
            <a:spAutoFit/>
          </a:bodyPr>
          <a:lstStyle/>
          <a:p>
            <a:pPr algn="ctr">
              <a:lnSpc>
                <a:spcPts val="5600"/>
              </a:lnSpc>
            </a:pPr>
            <a:r>
              <a:rPr lang="en-US" sz="3200" dirty="0">
                <a:solidFill>
                  <a:srgbClr val="0C1E2C"/>
                </a:solidFill>
                <a:latin typeface="Assistant" pitchFamily="2" charset="-79"/>
                <a:cs typeface="Assistant" pitchFamily="2" charset="-79"/>
              </a:rPr>
              <a:t>1. Remove </a:t>
            </a:r>
            <a:r>
              <a:rPr lang="en-US" sz="3200" dirty="0">
                <a:latin typeface="Assistant" pitchFamily="2" charset="-79"/>
                <a:cs typeface="Assistant" pitchFamily="2" charset="-79"/>
              </a:rPr>
              <a:t>missing values</a:t>
            </a:r>
          </a:p>
          <a:p>
            <a:pPr algn="ctr">
              <a:lnSpc>
                <a:spcPts val="5600"/>
              </a:lnSpc>
            </a:pPr>
            <a:endParaRPr lang="en-US" sz="3200" dirty="0">
              <a:solidFill>
                <a:srgbClr val="0C1E2C"/>
              </a:solidFill>
              <a:latin typeface="Assistant Regular"/>
            </a:endParaRPr>
          </a:p>
        </p:txBody>
      </p:sp>
      <p:sp>
        <p:nvSpPr>
          <p:cNvPr id="22" name="TextBox 18">
            <a:extLst>
              <a:ext uri="{FF2B5EF4-FFF2-40B4-BE49-F238E27FC236}">
                <a16:creationId xmlns:a16="http://schemas.microsoft.com/office/drawing/2014/main" id="{6A299E4A-8831-9A48-B000-9018FB42B537}"/>
              </a:ext>
            </a:extLst>
          </p:cNvPr>
          <p:cNvSpPr txBox="1"/>
          <p:nvPr/>
        </p:nvSpPr>
        <p:spPr>
          <a:xfrm>
            <a:off x="8665822" y="6666493"/>
            <a:ext cx="4814765" cy="1365998"/>
          </a:xfrm>
          <a:prstGeom prst="rect">
            <a:avLst/>
          </a:prstGeom>
        </p:spPr>
        <p:txBody>
          <a:bodyPr wrap="square" lIns="0" tIns="0" rIns="0" bIns="0" rtlCol="0" anchor="t">
            <a:spAutoFit/>
          </a:bodyPr>
          <a:lstStyle/>
          <a:p>
            <a:pPr algn="ctr">
              <a:lnSpc>
                <a:spcPts val="5600"/>
              </a:lnSpc>
            </a:pPr>
            <a:r>
              <a:rPr lang="en-US" sz="2800" dirty="0">
                <a:solidFill>
                  <a:srgbClr val="0C1E2C"/>
                </a:solidFill>
                <a:latin typeface="Assistant" pitchFamily="2" charset="-79"/>
                <a:cs typeface="Assistant" pitchFamily="2" charset="-79"/>
              </a:rPr>
              <a:t>2. Split </a:t>
            </a:r>
            <a:r>
              <a:rPr lang="en-US" sz="2800" dirty="0">
                <a:latin typeface="Assistant" pitchFamily="2" charset="-79"/>
                <a:cs typeface="Assistant" pitchFamily="2" charset="-79"/>
              </a:rPr>
              <a:t>column that have multiple values</a:t>
            </a:r>
          </a:p>
        </p:txBody>
      </p:sp>
      <p:sp>
        <p:nvSpPr>
          <p:cNvPr id="23" name="TextBox 18">
            <a:extLst>
              <a:ext uri="{FF2B5EF4-FFF2-40B4-BE49-F238E27FC236}">
                <a16:creationId xmlns:a16="http://schemas.microsoft.com/office/drawing/2014/main" id="{FA3140E0-56F0-D144-96B8-E7AD8D2369E5}"/>
              </a:ext>
            </a:extLst>
          </p:cNvPr>
          <p:cNvSpPr txBox="1"/>
          <p:nvPr/>
        </p:nvSpPr>
        <p:spPr>
          <a:xfrm>
            <a:off x="12052999" y="4657394"/>
            <a:ext cx="5267744" cy="1378326"/>
          </a:xfrm>
          <a:prstGeom prst="rect">
            <a:avLst/>
          </a:prstGeom>
        </p:spPr>
        <p:txBody>
          <a:bodyPr wrap="square" lIns="0" tIns="0" rIns="0" bIns="0" rtlCol="0" anchor="t">
            <a:spAutoFit/>
          </a:bodyPr>
          <a:lstStyle/>
          <a:p>
            <a:pPr algn="ctr">
              <a:lnSpc>
                <a:spcPts val="5600"/>
              </a:lnSpc>
            </a:pPr>
            <a:r>
              <a:rPr lang="en-US" sz="3200" dirty="0">
                <a:solidFill>
                  <a:srgbClr val="0C1E2C"/>
                </a:solidFill>
                <a:latin typeface="Assistant" pitchFamily="2" charset="-79"/>
                <a:cs typeface="Assistant" pitchFamily="2" charset="-79"/>
              </a:rPr>
              <a:t>3. Covert type of columns </a:t>
            </a:r>
            <a:endParaRPr lang="en-US" sz="3200" dirty="0">
              <a:latin typeface="Assistant" pitchFamily="2" charset="-79"/>
              <a:cs typeface="Assistant" pitchFamily="2" charset="-79"/>
            </a:endParaRPr>
          </a:p>
          <a:p>
            <a:pPr algn="ctr">
              <a:lnSpc>
                <a:spcPts val="5600"/>
              </a:lnSpc>
            </a:pPr>
            <a:endParaRPr lang="en-US" sz="3200" dirty="0">
              <a:solidFill>
                <a:srgbClr val="0C1E2C"/>
              </a:solidFill>
              <a:latin typeface="Assistant Regul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1E2C"/>
        </a:solidFill>
        <a:effectLst/>
      </p:bgPr>
    </p:bg>
    <p:spTree>
      <p:nvGrpSpPr>
        <p:cNvPr id="1" name=""/>
        <p:cNvGrpSpPr/>
        <p:nvPr/>
      </p:nvGrpSpPr>
      <p:grpSpPr>
        <a:xfrm>
          <a:off x="0" y="0"/>
          <a:ext cx="0" cy="0"/>
          <a:chOff x="0" y="0"/>
          <a:chExt cx="0" cy="0"/>
        </a:xfrm>
      </p:grpSpPr>
      <p:sp>
        <p:nvSpPr>
          <p:cNvPr id="3" name="TextBox 3"/>
          <p:cNvSpPr txBox="1"/>
          <p:nvPr/>
        </p:nvSpPr>
        <p:spPr>
          <a:xfrm>
            <a:off x="4006614" y="4074929"/>
            <a:ext cx="10274773" cy="2956242"/>
          </a:xfrm>
          <a:prstGeom prst="rect">
            <a:avLst/>
          </a:prstGeom>
        </p:spPr>
        <p:txBody>
          <a:bodyPr lIns="0" tIns="0" rIns="0" bIns="0" rtlCol="0" anchor="t">
            <a:spAutoFit/>
          </a:bodyPr>
          <a:lstStyle/>
          <a:p>
            <a:pPr algn="ctr">
              <a:lnSpc>
                <a:spcPts val="11440"/>
              </a:lnSpc>
            </a:pPr>
            <a:r>
              <a:rPr lang="en-US" sz="10400" spc="312" dirty="0">
                <a:solidFill>
                  <a:srgbClr val="F54A7E"/>
                </a:solidFill>
                <a:latin typeface="Berkshire Swash Bold"/>
              </a:rPr>
              <a:t>Analysis And Results </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1489" y="7096283"/>
            <a:ext cx="841122" cy="1205993"/>
          </a:xfrm>
          <a:prstGeom prst="rect">
            <a:avLst/>
          </a:prstGeom>
        </p:spPr>
      </p:pic>
      <p:grpSp>
        <p:nvGrpSpPr>
          <p:cNvPr id="6" name="Group 6"/>
          <p:cNvGrpSpPr/>
          <p:nvPr/>
        </p:nvGrpSpPr>
        <p:grpSpPr>
          <a:xfrm>
            <a:off x="11393885" y="9258300"/>
            <a:ext cx="180541" cy="180541"/>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88869">
            <a:off x="11632458" y="6651175"/>
            <a:ext cx="1259099" cy="709674"/>
          </a:xfrm>
          <a:prstGeom prst="rect">
            <a:avLst/>
          </a:prstGeom>
        </p:spPr>
      </p:pic>
      <p:grpSp>
        <p:nvGrpSpPr>
          <p:cNvPr id="9" name="Group 9"/>
          <p:cNvGrpSpPr/>
          <p:nvPr/>
        </p:nvGrpSpPr>
        <p:grpSpPr>
          <a:xfrm>
            <a:off x="1440948" y="5627052"/>
            <a:ext cx="180541" cy="18054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1" name="Group 11"/>
          <p:cNvGrpSpPr/>
          <p:nvPr/>
        </p:nvGrpSpPr>
        <p:grpSpPr>
          <a:xfrm>
            <a:off x="5194582" y="1028700"/>
            <a:ext cx="180541" cy="180541"/>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36586">
            <a:off x="15955318" y="1377204"/>
            <a:ext cx="589882" cy="845767"/>
          </a:xfrm>
          <a:prstGeom prst="rect">
            <a:avLst/>
          </a:prstGeom>
        </p:spPr>
      </p:pic>
      <p:grpSp>
        <p:nvGrpSpPr>
          <p:cNvPr id="14" name="Group 14"/>
          <p:cNvGrpSpPr/>
          <p:nvPr/>
        </p:nvGrpSpPr>
        <p:grpSpPr>
          <a:xfrm>
            <a:off x="14896350" y="848159"/>
            <a:ext cx="180541" cy="180541"/>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6" name="Group 16"/>
          <p:cNvGrpSpPr/>
          <p:nvPr/>
        </p:nvGrpSpPr>
        <p:grpSpPr>
          <a:xfrm>
            <a:off x="16745459" y="2926191"/>
            <a:ext cx="180541" cy="180541"/>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8" name="Group 18"/>
          <p:cNvGrpSpPr/>
          <p:nvPr/>
        </p:nvGrpSpPr>
        <p:grpSpPr>
          <a:xfrm>
            <a:off x="14806080" y="7006012"/>
            <a:ext cx="180541" cy="180541"/>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20" name="Group 20"/>
          <p:cNvGrpSpPr/>
          <p:nvPr/>
        </p:nvGrpSpPr>
        <p:grpSpPr>
          <a:xfrm>
            <a:off x="2936801" y="9077759"/>
            <a:ext cx="180541" cy="180541"/>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95752">
            <a:off x="3200341" y="253953"/>
            <a:ext cx="2108473" cy="1188412"/>
          </a:xfrm>
          <a:prstGeom prst="rect">
            <a:avLst/>
          </a:prstGeom>
        </p:spPr>
      </p:pic>
      <p:pic>
        <p:nvPicPr>
          <p:cNvPr id="23" name="Picture 2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9878">
            <a:off x="11810627" y="4770113"/>
            <a:ext cx="7034954" cy="6702393"/>
          </a:xfrm>
          <a:prstGeom prst="rect">
            <a:avLst/>
          </a:prstGeom>
        </p:spPr>
      </p:pic>
      <p:pic>
        <p:nvPicPr>
          <p:cNvPr id="24" name="Picture 2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75821" y="0"/>
            <a:ext cx="4835743" cy="45983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0" name="TextBox 10"/>
          <p:cNvSpPr txBox="1"/>
          <p:nvPr/>
        </p:nvSpPr>
        <p:spPr>
          <a:xfrm>
            <a:off x="304800" y="419100"/>
            <a:ext cx="6172200" cy="3972113"/>
          </a:xfrm>
          <a:prstGeom prst="rect">
            <a:avLst/>
          </a:prstGeom>
        </p:spPr>
        <p:txBody>
          <a:bodyPr wrap="square" lIns="0" tIns="0" rIns="0" bIns="0" rtlCol="0" anchor="t">
            <a:spAutoFit/>
          </a:bodyPr>
          <a:lstStyle/>
          <a:p>
            <a:pPr algn="ctr">
              <a:lnSpc>
                <a:spcPts val="10560"/>
              </a:lnSpc>
            </a:pPr>
            <a:r>
              <a:rPr lang="en-US" sz="7200" dirty="0">
                <a:solidFill>
                  <a:srgbClr val="0C1E2C"/>
                </a:solidFill>
                <a:latin typeface="Berkshire Swash"/>
              </a:rPr>
              <a:t>Which type of movies are more popular?</a:t>
            </a:r>
          </a:p>
        </p:txBody>
      </p:sp>
      <p:pic>
        <p:nvPicPr>
          <p:cNvPr id="15" name="Picture 24">
            <a:extLst>
              <a:ext uri="{FF2B5EF4-FFF2-40B4-BE49-F238E27FC236}">
                <a16:creationId xmlns:a16="http://schemas.microsoft.com/office/drawing/2014/main" id="{E6B6C3CB-C5EE-7A42-99EC-525C30F7C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413" y="6170971"/>
            <a:ext cx="3531247" cy="4114800"/>
          </a:xfrm>
          <a:prstGeom prst="rect">
            <a:avLst/>
          </a:prstGeom>
        </p:spPr>
      </p:pic>
      <p:pic>
        <p:nvPicPr>
          <p:cNvPr id="19" name="صورة 18">
            <a:extLst>
              <a:ext uri="{FF2B5EF4-FFF2-40B4-BE49-F238E27FC236}">
                <a16:creationId xmlns:a16="http://schemas.microsoft.com/office/drawing/2014/main" id="{B27CFEAF-ECAA-764A-96CA-49EB9588D7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9787" y="5443"/>
            <a:ext cx="11353800" cy="10287000"/>
          </a:xfrm>
          <a:prstGeom prst="rect">
            <a:avLst/>
          </a:prstGeom>
        </p:spPr>
      </p:pic>
      <p:pic>
        <p:nvPicPr>
          <p:cNvPr id="20" name="Picture 5">
            <a:extLst>
              <a:ext uri="{FF2B5EF4-FFF2-40B4-BE49-F238E27FC236}">
                <a16:creationId xmlns:a16="http://schemas.microsoft.com/office/drawing/2014/main" id="{0D121BD5-97B6-BA43-AC6B-BD97BD6BD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00036" y="4728288"/>
            <a:ext cx="841122" cy="1205993"/>
          </a:xfrm>
          <a:prstGeom prst="rect">
            <a:avLst/>
          </a:prstGeom>
        </p:spPr>
      </p:pic>
      <p:pic>
        <p:nvPicPr>
          <p:cNvPr id="21" name="Picture 22">
            <a:extLst>
              <a:ext uri="{FF2B5EF4-FFF2-40B4-BE49-F238E27FC236}">
                <a16:creationId xmlns:a16="http://schemas.microsoft.com/office/drawing/2014/main" id="{80940222-0054-2441-B8F1-8FDAFA1A92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095752">
            <a:off x="3631968" y="8078420"/>
            <a:ext cx="2108473" cy="1188412"/>
          </a:xfrm>
          <a:prstGeom prst="rect">
            <a:avLst/>
          </a:prstGeom>
        </p:spPr>
      </p:pic>
      <p:grpSp>
        <p:nvGrpSpPr>
          <p:cNvPr id="22" name="Group 9">
            <a:extLst>
              <a:ext uri="{FF2B5EF4-FFF2-40B4-BE49-F238E27FC236}">
                <a16:creationId xmlns:a16="http://schemas.microsoft.com/office/drawing/2014/main" id="{289815E5-C919-FE47-8383-FFD748FE68D3}"/>
              </a:ext>
            </a:extLst>
          </p:cNvPr>
          <p:cNvGrpSpPr/>
          <p:nvPr/>
        </p:nvGrpSpPr>
        <p:grpSpPr>
          <a:xfrm>
            <a:off x="609600" y="5254321"/>
            <a:ext cx="180541" cy="180541"/>
            <a:chOff x="0" y="0"/>
            <a:chExt cx="6350000" cy="6350000"/>
          </a:xfrm>
        </p:grpSpPr>
        <p:sp>
          <p:nvSpPr>
            <p:cNvPr id="23" name="Freeform 10">
              <a:extLst>
                <a:ext uri="{FF2B5EF4-FFF2-40B4-BE49-F238E27FC236}">
                  <a16:creationId xmlns:a16="http://schemas.microsoft.com/office/drawing/2014/main" id="{3D26A810-C76A-4C43-ABFC-D054843790D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26" name="Group 9">
            <a:extLst>
              <a:ext uri="{FF2B5EF4-FFF2-40B4-BE49-F238E27FC236}">
                <a16:creationId xmlns:a16="http://schemas.microsoft.com/office/drawing/2014/main" id="{471E6341-EFBA-C148-8A49-6AAA94FEBE45}"/>
              </a:ext>
            </a:extLst>
          </p:cNvPr>
          <p:cNvGrpSpPr/>
          <p:nvPr/>
        </p:nvGrpSpPr>
        <p:grpSpPr>
          <a:xfrm>
            <a:off x="4478156" y="9486900"/>
            <a:ext cx="180541" cy="180541"/>
            <a:chOff x="0" y="0"/>
            <a:chExt cx="6350000" cy="6350000"/>
          </a:xfrm>
        </p:grpSpPr>
        <p:sp>
          <p:nvSpPr>
            <p:cNvPr id="27" name="Freeform 10">
              <a:extLst>
                <a:ext uri="{FF2B5EF4-FFF2-40B4-BE49-F238E27FC236}">
                  <a16:creationId xmlns:a16="http://schemas.microsoft.com/office/drawing/2014/main" id="{A285D819-4187-B244-8799-7355A6D2B29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0" name="TextBox 10"/>
          <p:cNvSpPr txBox="1"/>
          <p:nvPr/>
        </p:nvSpPr>
        <p:spPr>
          <a:xfrm>
            <a:off x="556992" y="376701"/>
            <a:ext cx="11488340" cy="2612767"/>
          </a:xfrm>
          <a:prstGeom prst="rect">
            <a:avLst/>
          </a:prstGeom>
        </p:spPr>
        <p:txBody>
          <a:bodyPr wrap="square" lIns="0" tIns="0" rIns="0" bIns="0" rtlCol="0" anchor="t">
            <a:spAutoFit/>
          </a:bodyPr>
          <a:lstStyle/>
          <a:p>
            <a:pPr algn="ctr">
              <a:lnSpc>
                <a:spcPts val="10560"/>
              </a:lnSpc>
            </a:pPr>
            <a:r>
              <a:rPr lang="en-US" sz="7200" dirty="0">
                <a:solidFill>
                  <a:srgbClr val="0C1E2C"/>
                </a:solidFill>
                <a:latin typeface="Berkshire Swash"/>
              </a:rPr>
              <a:t>What are the most popular language in movies?</a:t>
            </a:r>
          </a:p>
        </p:txBody>
      </p:sp>
      <p:pic>
        <p:nvPicPr>
          <p:cNvPr id="15" name="Picture 24">
            <a:extLst>
              <a:ext uri="{FF2B5EF4-FFF2-40B4-BE49-F238E27FC236}">
                <a16:creationId xmlns:a16="http://schemas.microsoft.com/office/drawing/2014/main" id="{E6B6C3CB-C5EE-7A42-99EC-525C30F7C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413" y="6170971"/>
            <a:ext cx="3531247" cy="4114800"/>
          </a:xfrm>
          <a:prstGeom prst="rect">
            <a:avLst/>
          </a:prstGeom>
        </p:spPr>
      </p:pic>
      <p:pic>
        <p:nvPicPr>
          <p:cNvPr id="20" name="Picture 5">
            <a:extLst>
              <a:ext uri="{FF2B5EF4-FFF2-40B4-BE49-F238E27FC236}">
                <a16:creationId xmlns:a16="http://schemas.microsoft.com/office/drawing/2014/main" id="{0D121BD5-97B6-BA43-AC6B-BD97BD6BD9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00036" y="4728288"/>
            <a:ext cx="841122" cy="1205993"/>
          </a:xfrm>
          <a:prstGeom prst="rect">
            <a:avLst/>
          </a:prstGeom>
        </p:spPr>
      </p:pic>
      <p:pic>
        <p:nvPicPr>
          <p:cNvPr id="21" name="Picture 22">
            <a:extLst>
              <a:ext uri="{FF2B5EF4-FFF2-40B4-BE49-F238E27FC236}">
                <a16:creationId xmlns:a16="http://schemas.microsoft.com/office/drawing/2014/main" id="{80940222-0054-2441-B8F1-8FDAFA1A92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095752">
            <a:off x="3631968" y="8078420"/>
            <a:ext cx="2108473" cy="1188412"/>
          </a:xfrm>
          <a:prstGeom prst="rect">
            <a:avLst/>
          </a:prstGeom>
        </p:spPr>
      </p:pic>
      <p:grpSp>
        <p:nvGrpSpPr>
          <p:cNvPr id="22" name="Group 9">
            <a:extLst>
              <a:ext uri="{FF2B5EF4-FFF2-40B4-BE49-F238E27FC236}">
                <a16:creationId xmlns:a16="http://schemas.microsoft.com/office/drawing/2014/main" id="{289815E5-C919-FE47-8383-FFD748FE68D3}"/>
              </a:ext>
            </a:extLst>
          </p:cNvPr>
          <p:cNvGrpSpPr/>
          <p:nvPr/>
        </p:nvGrpSpPr>
        <p:grpSpPr>
          <a:xfrm>
            <a:off x="609600" y="5254321"/>
            <a:ext cx="180541" cy="180541"/>
            <a:chOff x="0" y="0"/>
            <a:chExt cx="6350000" cy="6350000"/>
          </a:xfrm>
        </p:grpSpPr>
        <p:sp>
          <p:nvSpPr>
            <p:cNvPr id="23" name="Freeform 10">
              <a:extLst>
                <a:ext uri="{FF2B5EF4-FFF2-40B4-BE49-F238E27FC236}">
                  <a16:creationId xmlns:a16="http://schemas.microsoft.com/office/drawing/2014/main" id="{3D26A810-C76A-4C43-ABFC-D054843790D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26" name="Group 9">
            <a:extLst>
              <a:ext uri="{FF2B5EF4-FFF2-40B4-BE49-F238E27FC236}">
                <a16:creationId xmlns:a16="http://schemas.microsoft.com/office/drawing/2014/main" id="{471E6341-EFBA-C148-8A49-6AAA94FEBE45}"/>
              </a:ext>
            </a:extLst>
          </p:cNvPr>
          <p:cNvGrpSpPr/>
          <p:nvPr/>
        </p:nvGrpSpPr>
        <p:grpSpPr>
          <a:xfrm>
            <a:off x="4478156" y="9486900"/>
            <a:ext cx="180541" cy="180541"/>
            <a:chOff x="0" y="0"/>
            <a:chExt cx="6350000" cy="6350000"/>
          </a:xfrm>
        </p:grpSpPr>
        <p:sp>
          <p:nvSpPr>
            <p:cNvPr id="27" name="Freeform 10">
              <a:extLst>
                <a:ext uri="{FF2B5EF4-FFF2-40B4-BE49-F238E27FC236}">
                  <a16:creationId xmlns:a16="http://schemas.microsoft.com/office/drawing/2014/main" id="{A285D819-4187-B244-8799-7355A6D2B29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3" name="صورة 2" descr="صورة تحتوي على منضدة&#10;&#10;تم إنشاء الوصف تلقائياً">
            <a:extLst>
              <a:ext uri="{FF2B5EF4-FFF2-40B4-BE49-F238E27FC236}">
                <a16:creationId xmlns:a16="http://schemas.microsoft.com/office/drawing/2014/main" id="{D881B94E-4317-834A-9767-55D4158AE404}"/>
              </a:ext>
            </a:extLst>
          </p:cNvPr>
          <p:cNvPicPr>
            <a:picLocks noChangeAspect="1"/>
          </p:cNvPicPr>
          <p:nvPr/>
        </p:nvPicPr>
        <p:blipFill rotWithShape="1">
          <a:blip r:embed="rId9">
            <a:extLst>
              <a:ext uri="{28A0092B-C50C-407E-A947-70E740481C1C}">
                <a14:useLocalDpi xmlns:a14="http://schemas.microsoft.com/office/drawing/2010/main" val="0"/>
              </a:ext>
            </a:extLst>
          </a:blip>
          <a:srcRect r="15477"/>
          <a:stretch/>
        </p:blipFill>
        <p:spPr>
          <a:xfrm>
            <a:off x="13139896" y="193267"/>
            <a:ext cx="4215291" cy="9474174"/>
          </a:xfrm>
          <a:prstGeom prst="rect">
            <a:avLst/>
          </a:prstGeom>
        </p:spPr>
      </p:pic>
      <p:grpSp>
        <p:nvGrpSpPr>
          <p:cNvPr id="14" name="Group 9">
            <a:extLst>
              <a:ext uri="{FF2B5EF4-FFF2-40B4-BE49-F238E27FC236}">
                <a16:creationId xmlns:a16="http://schemas.microsoft.com/office/drawing/2014/main" id="{0AA0CD3F-01C2-8349-A5BF-27CA1780C390}"/>
              </a:ext>
            </a:extLst>
          </p:cNvPr>
          <p:cNvGrpSpPr/>
          <p:nvPr/>
        </p:nvGrpSpPr>
        <p:grpSpPr>
          <a:xfrm>
            <a:off x="3492419" y="3846048"/>
            <a:ext cx="5617486" cy="2390550"/>
            <a:chOff x="0" y="0"/>
            <a:chExt cx="5863705" cy="2991742"/>
          </a:xfrm>
        </p:grpSpPr>
        <p:sp>
          <p:nvSpPr>
            <p:cNvPr id="17" name="Freeform 10">
              <a:extLst>
                <a:ext uri="{FF2B5EF4-FFF2-40B4-BE49-F238E27FC236}">
                  <a16:creationId xmlns:a16="http://schemas.microsoft.com/office/drawing/2014/main" id="{B550DB38-7058-F945-9FD6-9F253E7FC7E1}"/>
                </a:ext>
              </a:extLst>
            </p:cNvPr>
            <p:cNvSpPr/>
            <p:nvPr/>
          </p:nvSpPr>
          <p:spPr>
            <a:xfrm>
              <a:off x="31750" y="31750"/>
              <a:ext cx="5800204" cy="2928242"/>
            </a:xfrm>
            <a:custGeom>
              <a:avLst/>
              <a:gdLst/>
              <a:ahLst/>
              <a:cxnLst/>
              <a:rect l="l" t="t" r="r" b="b"/>
              <a:pathLst>
                <a:path w="5800204" h="2928242">
                  <a:moveTo>
                    <a:pt x="5707495" y="2928242"/>
                  </a:moveTo>
                  <a:lnTo>
                    <a:pt x="92710" y="2928242"/>
                  </a:lnTo>
                  <a:cubicBezTo>
                    <a:pt x="41910" y="2928242"/>
                    <a:pt x="0" y="2886332"/>
                    <a:pt x="0" y="2835532"/>
                  </a:cubicBezTo>
                  <a:lnTo>
                    <a:pt x="0" y="92710"/>
                  </a:lnTo>
                  <a:cubicBezTo>
                    <a:pt x="0" y="41910"/>
                    <a:pt x="41910" y="0"/>
                    <a:pt x="92710" y="0"/>
                  </a:cubicBezTo>
                  <a:lnTo>
                    <a:pt x="5706225" y="0"/>
                  </a:lnTo>
                  <a:cubicBezTo>
                    <a:pt x="5757025" y="0"/>
                    <a:pt x="5798934" y="41910"/>
                    <a:pt x="5798934" y="92710"/>
                  </a:cubicBezTo>
                  <a:lnTo>
                    <a:pt x="5798934" y="2834262"/>
                  </a:lnTo>
                  <a:cubicBezTo>
                    <a:pt x="5800204" y="2886332"/>
                    <a:pt x="5758295" y="2928242"/>
                    <a:pt x="5707495" y="2928242"/>
                  </a:cubicBezTo>
                  <a:close/>
                </a:path>
              </a:pathLst>
            </a:custGeom>
            <a:solidFill>
              <a:srgbClr val="E6E6E6"/>
            </a:solidFill>
          </p:spPr>
        </p:sp>
        <p:sp>
          <p:nvSpPr>
            <p:cNvPr id="18" name="Freeform 11">
              <a:extLst>
                <a:ext uri="{FF2B5EF4-FFF2-40B4-BE49-F238E27FC236}">
                  <a16:creationId xmlns:a16="http://schemas.microsoft.com/office/drawing/2014/main" id="{511DE970-1C6C-9D47-8113-53BA5B0DBC64}"/>
                </a:ext>
              </a:extLst>
            </p:cNvPr>
            <p:cNvSpPr/>
            <p:nvPr/>
          </p:nvSpPr>
          <p:spPr>
            <a:xfrm>
              <a:off x="0" y="0"/>
              <a:ext cx="5863704" cy="2991742"/>
            </a:xfrm>
            <a:custGeom>
              <a:avLst/>
              <a:gdLst/>
              <a:ahLst/>
              <a:cxnLst/>
              <a:rect l="l" t="t" r="r" b="b"/>
              <a:pathLst>
                <a:path w="5863704" h="2991742">
                  <a:moveTo>
                    <a:pt x="5739245" y="59690"/>
                  </a:moveTo>
                  <a:cubicBezTo>
                    <a:pt x="5774804" y="59690"/>
                    <a:pt x="5804014" y="88900"/>
                    <a:pt x="5804014" y="124460"/>
                  </a:cubicBezTo>
                  <a:lnTo>
                    <a:pt x="5804014" y="2867282"/>
                  </a:lnTo>
                  <a:cubicBezTo>
                    <a:pt x="5804014" y="2902842"/>
                    <a:pt x="5774804" y="2932052"/>
                    <a:pt x="5739245" y="2932052"/>
                  </a:cubicBezTo>
                  <a:lnTo>
                    <a:pt x="124460" y="2932052"/>
                  </a:lnTo>
                  <a:cubicBezTo>
                    <a:pt x="88900" y="2932052"/>
                    <a:pt x="59690" y="2902842"/>
                    <a:pt x="59690" y="2867282"/>
                  </a:cubicBezTo>
                  <a:lnTo>
                    <a:pt x="59690" y="124460"/>
                  </a:lnTo>
                  <a:cubicBezTo>
                    <a:pt x="59690" y="88900"/>
                    <a:pt x="88900" y="59690"/>
                    <a:pt x="124460" y="59690"/>
                  </a:cubicBezTo>
                  <a:lnTo>
                    <a:pt x="5739245" y="59690"/>
                  </a:lnTo>
                  <a:moveTo>
                    <a:pt x="5739245" y="0"/>
                  </a:moveTo>
                  <a:lnTo>
                    <a:pt x="124460" y="0"/>
                  </a:lnTo>
                  <a:cubicBezTo>
                    <a:pt x="55880" y="0"/>
                    <a:pt x="0" y="55880"/>
                    <a:pt x="0" y="124460"/>
                  </a:cubicBezTo>
                  <a:lnTo>
                    <a:pt x="0" y="2867282"/>
                  </a:lnTo>
                  <a:cubicBezTo>
                    <a:pt x="0" y="2935862"/>
                    <a:pt x="55880" y="2991742"/>
                    <a:pt x="124460" y="2991742"/>
                  </a:cubicBezTo>
                  <a:lnTo>
                    <a:pt x="5739245" y="2991742"/>
                  </a:lnTo>
                  <a:cubicBezTo>
                    <a:pt x="5807825" y="2991742"/>
                    <a:pt x="5863704" y="2935862"/>
                    <a:pt x="5863704" y="2867282"/>
                  </a:cubicBezTo>
                  <a:lnTo>
                    <a:pt x="5863704" y="124460"/>
                  </a:lnTo>
                  <a:cubicBezTo>
                    <a:pt x="5863704" y="55880"/>
                    <a:pt x="5807825" y="0"/>
                    <a:pt x="5739245" y="0"/>
                  </a:cubicBezTo>
                  <a:close/>
                </a:path>
              </a:pathLst>
            </a:custGeom>
            <a:solidFill>
              <a:srgbClr val="0C1E2C"/>
            </a:solidFill>
          </p:spPr>
        </p:sp>
      </p:grpSp>
      <p:sp>
        <p:nvSpPr>
          <p:cNvPr id="19" name="مربع نص 18">
            <a:extLst>
              <a:ext uri="{FF2B5EF4-FFF2-40B4-BE49-F238E27FC236}">
                <a16:creationId xmlns:a16="http://schemas.microsoft.com/office/drawing/2014/main" id="{D4E57DD0-3C04-C24F-ACD8-75A0F91BA12E}"/>
              </a:ext>
            </a:extLst>
          </p:cNvPr>
          <p:cNvSpPr txBox="1"/>
          <p:nvPr/>
        </p:nvSpPr>
        <p:spPr>
          <a:xfrm>
            <a:off x="3492419" y="4206943"/>
            <a:ext cx="5513557" cy="1446550"/>
          </a:xfrm>
          <a:prstGeom prst="rect">
            <a:avLst/>
          </a:prstGeom>
          <a:noFill/>
        </p:spPr>
        <p:txBody>
          <a:bodyPr wrap="square" rtlCol="1">
            <a:spAutoFit/>
          </a:bodyPr>
          <a:lstStyle/>
          <a:p>
            <a:pPr algn="ctr"/>
            <a:r>
              <a:rPr lang="en-US" sz="4400" dirty="0">
                <a:solidFill>
                  <a:schemeClr val="accent2">
                    <a:lumMod val="75000"/>
                  </a:schemeClr>
                </a:solidFill>
              </a:rPr>
              <a:t>English is the most popular language</a:t>
            </a:r>
            <a:endParaRPr lang="ar-SA" sz="4400" dirty="0">
              <a:solidFill>
                <a:schemeClr val="accent2">
                  <a:lumMod val="75000"/>
                </a:schemeClr>
              </a:solidFill>
            </a:endParaRPr>
          </a:p>
        </p:txBody>
      </p:sp>
    </p:spTree>
    <p:extLst>
      <p:ext uri="{BB962C8B-B14F-4D97-AF65-F5344CB8AC3E}">
        <p14:creationId xmlns:p14="http://schemas.microsoft.com/office/powerpoint/2010/main" val="1301017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335</Words>
  <Application>Microsoft Macintosh PowerPoint</Application>
  <PresentationFormat>مخصص</PresentationFormat>
  <Paragraphs>64</Paragraphs>
  <Slides>15</Slides>
  <Notes>6</Notes>
  <HiddenSlides>0</HiddenSlides>
  <MMClips>0</MMClips>
  <ScaleCrop>false</ScaleCrop>
  <HeadingPairs>
    <vt:vector size="6" baseType="variant">
      <vt:variant>
        <vt:lpstr>الخطوط المستخدمة</vt:lpstr>
      </vt:variant>
      <vt:variant>
        <vt:i4>9</vt:i4>
      </vt:variant>
      <vt:variant>
        <vt:lpstr>نسق</vt:lpstr>
      </vt:variant>
      <vt:variant>
        <vt:i4>1</vt:i4>
      </vt:variant>
      <vt:variant>
        <vt:lpstr>عناوين الشرائح</vt:lpstr>
      </vt:variant>
      <vt:variant>
        <vt:i4>15</vt:i4>
      </vt:variant>
    </vt:vector>
  </HeadingPairs>
  <TitlesOfParts>
    <vt:vector size="25" baseType="lpstr">
      <vt:lpstr>Arimo</vt:lpstr>
      <vt:lpstr>Calibri</vt:lpstr>
      <vt:lpstr>Assistant Regular Bold</vt:lpstr>
      <vt:lpstr>Arial</vt:lpstr>
      <vt:lpstr>Assistant</vt:lpstr>
      <vt:lpstr>Open Sans</vt:lpstr>
      <vt:lpstr>Berkshire Swash</vt:lpstr>
      <vt:lpstr>Berkshire Swash Bold</vt:lpstr>
      <vt:lpstr>Assistant Regular</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Spook: A Halloween Quiz Show</dc:title>
  <cp:lastModifiedBy>شيماء مسفر عبدالرحمن الزهراني</cp:lastModifiedBy>
  <cp:revision>6</cp:revision>
  <dcterms:created xsi:type="dcterms:W3CDTF">2006-08-16T00:00:00Z</dcterms:created>
  <dcterms:modified xsi:type="dcterms:W3CDTF">2021-11-18T07:22:16Z</dcterms:modified>
  <dc:identifier>DAEwAzyscZg</dc:identifier>
</cp:coreProperties>
</file>